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9" r:id="rId2"/>
    <p:sldId id="257" r:id="rId3"/>
    <p:sldId id="260" r:id="rId4"/>
    <p:sldId id="261" r:id="rId5"/>
    <p:sldId id="258" r:id="rId6"/>
    <p:sldId id="269" r:id="rId7"/>
    <p:sldId id="272" r:id="rId8"/>
    <p:sldId id="271" r:id="rId9"/>
    <p:sldId id="270" r:id="rId10"/>
    <p:sldId id="273" r:id="rId11"/>
    <p:sldId id="274" r:id="rId12"/>
    <p:sldId id="276" r:id="rId13"/>
    <p:sldId id="278" r:id="rId14"/>
    <p:sldId id="280" r:id="rId15"/>
    <p:sldId id="275" r:id="rId16"/>
    <p:sldId id="279" r:id="rId17"/>
    <p:sldId id="288" r:id="rId18"/>
    <p:sldId id="281" r:id="rId19"/>
    <p:sldId id="282" r:id="rId20"/>
    <p:sldId id="283" r:id="rId21"/>
    <p:sldId id="284" r:id="rId22"/>
    <p:sldId id="287" r:id="rId23"/>
    <p:sldId id="285" r:id="rId24"/>
    <p:sldId id="286" r:id="rId25"/>
    <p:sldId id="26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5BE9B0-786D-00EC-E9B4-FEA0C49CF204}" v="893" dt="2024-12-26T15:52:16.661"/>
    <p1510:client id="{67BE79E3-59D3-51F2-8852-E95F89C16FBF}" v="10" dt="2024-12-26T09:54:06.061"/>
    <p1510:client id="{69F276F1-4E7D-4602-B9D6-E328FB246488}" v="854" dt="2024-12-26T16:41:16.747"/>
    <p1510:client id="{6AC894D2-9780-FE1F-71A2-D09B661804C6}" v="2095" dt="2024-12-26T15:49:58.446"/>
    <p1510:client id="{E8D7403E-DEBB-C762-D95A-6E439B18A2EA}" v="440" dt="2024-12-25T16:49:41.7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12/26/2024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12/26/2024</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12/26/2024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12/26/2024</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12/26/2024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12/26/2024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12/26/2024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12/26/2024</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12/26/2024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12/26/2024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12/26/2024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12/26/2024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56ED2-2E3D-17E2-D366-491C66E3290E}"/>
              </a:ext>
            </a:extLst>
          </p:cNvPr>
          <p:cNvSpPr>
            <a:spLocks noGrp="1"/>
          </p:cNvSpPr>
          <p:nvPr>
            <p:ph type="title"/>
          </p:nvPr>
        </p:nvSpPr>
        <p:spPr/>
        <p:txBody>
          <a:bodyPr/>
          <a:lstStyle/>
          <a:p>
            <a:r>
              <a:rPr lang="en-US"/>
              <a:t>2. </a:t>
            </a:r>
            <a:r>
              <a:rPr lang="en-US" err="1"/>
              <a:t>Phương</a:t>
            </a:r>
            <a:r>
              <a:rPr lang="en-US"/>
              <a:t> </a:t>
            </a:r>
            <a:r>
              <a:rPr lang="en-US" err="1"/>
              <a:t>pháp</a:t>
            </a:r>
            <a:r>
              <a:rPr lang="en-US"/>
              <a:t> </a:t>
            </a:r>
            <a:r>
              <a:rPr lang="en-US" err="1"/>
              <a:t>thực</a:t>
            </a:r>
            <a:r>
              <a:rPr lang="en-US"/>
              <a:t> </a:t>
            </a:r>
            <a:r>
              <a:rPr lang="en-US" err="1"/>
              <a:t>hiện</a:t>
            </a:r>
            <a:endParaRPr lang="en-US"/>
          </a:p>
        </p:txBody>
      </p:sp>
      <p:sp>
        <p:nvSpPr>
          <p:cNvPr id="4" name="Slide Number Placeholder 3">
            <a:extLst>
              <a:ext uri="{FF2B5EF4-FFF2-40B4-BE49-F238E27FC236}">
                <a16:creationId xmlns:a16="http://schemas.microsoft.com/office/drawing/2014/main" id="{404BD4D0-F847-8E86-6535-1AC390D748E4}"/>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5" name="TextBox 4">
            <a:extLst>
              <a:ext uri="{FF2B5EF4-FFF2-40B4-BE49-F238E27FC236}">
                <a16:creationId xmlns:a16="http://schemas.microsoft.com/office/drawing/2014/main" id="{546EAB09-072E-5F09-7FCA-4FBA9939088A}"/>
              </a:ext>
            </a:extLst>
          </p:cNvPr>
          <p:cNvSpPr txBox="1"/>
          <p:nvPr/>
        </p:nvSpPr>
        <p:spPr>
          <a:xfrm>
            <a:off x="503852" y="1530220"/>
            <a:ext cx="3200401" cy="923330"/>
          </a:xfrm>
          <a:prstGeom prst="rect">
            <a:avLst/>
          </a:prstGeom>
          <a:noFill/>
        </p:spPr>
        <p:txBody>
          <a:bodyPr wrap="square" lIns="91440" tIns="45720" rIns="91440" bIns="45720" rtlCol="0" anchor="t">
            <a:spAutoFit/>
          </a:bodyPr>
          <a:lstStyle/>
          <a:p>
            <a:r>
              <a:rPr lang="vi-VN" b="1" dirty="0">
                <a:latin typeface="Lato" panose="020F0502020204030203" pitchFamily="34" charset="0"/>
                <a:ea typeface="Lato" panose="020F0502020204030203" pitchFamily="34" charset="0"/>
                <a:cs typeface="Lato" panose="020F0502020204030203" pitchFamily="34" charset="0"/>
              </a:rPr>
              <a:t>Khởi tạo cây thư mục:</a:t>
            </a:r>
          </a:p>
          <a:p>
            <a:pPr marL="285750" indent="-285750">
              <a:buFont typeface="Arial" panose="020B0604020202020204" pitchFamily="34" charset="0"/>
              <a:buChar char="•"/>
            </a:pPr>
            <a:r>
              <a:rPr lang="vi-VN" dirty="0">
                <a:latin typeface="Lato" panose="020F0502020204030203" pitchFamily="34" charset="0"/>
                <a:ea typeface="Lato" panose="020F0502020204030203" pitchFamily="34" charset="0"/>
                <a:cs typeface="Lato" panose="020F0502020204030203" pitchFamily="34" charset="0"/>
              </a:rPr>
              <a:t>Hàm </a:t>
            </a:r>
            <a:r>
              <a:rPr lang="vi-VN" dirty="0" err="1">
                <a:latin typeface="Lato" panose="020F0502020204030203" pitchFamily="34" charset="0"/>
                <a:ea typeface="Lato" panose="020F0502020204030203" pitchFamily="34" charset="0"/>
                <a:cs typeface="Lato" panose="020F0502020204030203" pitchFamily="34" charset="0"/>
              </a:rPr>
              <a:t>makeNode</a:t>
            </a:r>
            <a:r>
              <a:rPr lang="vi-VN" dirty="0">
                <a:latin typeface="Lato" panose="020F0502020204030203" pitchFamily="34" charset="0"/>
                <a:ea typeface="Lato" panose="020F0502020204030203" pitchFamily="34" charset="0"/>
                <a:cs typeface="Lato" panose="020F0502020204030203" pitchFamily="34" charset="0"/>
              </a:rPr>
              <a:t> để tạo mới một thư mục/tệp.</a:t>
            </a:r>
          </a:p>
        </p:txBody>
      </p:sp>
      <p:pic>
        <p:nvPicPr>
          <p:cNvPr id="6" name="Hình ảnh 1" descr="Ảnh có chứa văn bản, Phông chữ, ảnh chụp màn hình&#10;&#10;Mô tả được tạo tự động">
            <a:extLst>
              <a:ext uri="{FF2B5EF4-FFF2-40B4-BE49-F238E27FC236}">
                <a16:creationId xmlns:a16="http://schemas.microsoft.com/office/drawing/2014/main" id="{77ADC5F4-2918-74FC-D351-A200CEB64544}"/>
              </a:ext>
            </a:extLst>
          </p:cNvPr>
          <p:cNvPicPr>
            <a:picLocks noChangeAspect="1"/>
          </p:cNvPicPr>
          <p:nvPr/>
        </p:nvPicPr>
        <p:blipFill>
          <a:blip r:embed="rId2"/>
          <a:stretch>
            <a:fillRect/>
          </a:stretch>
        </p:blipFill>
        <p:spPr>
          <a:xfrm>
            <a:off x="338736" y="2807512"/>
            <a:ext cx="5132705" cy="2028190"/>
          </a:xfrm>
          <a:prstGeom prst="rect">
            <a:avLst/>
          </a:prstGeom>
        </p:spPr>
      </p:pic>
      <p:sp>
        <p:nvSpPr>
          <p:cNvPr id="7" name="TextBox 6">
            <a:extLst>
              <a:ext uri="{FF2B5EF4-FFF2-40B4-BE49-F238E27FC236}">
                <a16:creationId xmlns:a16="http://schemas.microsoft.com/office/drawing/2014/main" id="{243FA1AB-133B-7A7D-D7C5-B5DD70C45844}"/>
              </a:ext>
            </a:extLst>
          </p:cNvPr>
          <p:cNvSpPr txBox="1"/>
          <p:nvPr/>
        </p:nvSpPr>
        <p:spPr>
          <a:xfrm>
            <a:off x="6578082" y="1194318"/>
            <a:ext cx="5172545" cy="2031325"/>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q"/>
            </a:pPr>
            <a:r>
              <a:rPr lang="en-US" dirty="0" err="1">
                <a:latin typeface="Lato" panose="020F0502020204030203" pitchFamily="34" charset="0"/>
                <a:ea typeface="Lato" panose="020F0502020204030203" pitchFamily="34" charset="0"/>
                <a:cs typeface="Lato" panose="020F0502020204030203" pitchFamily="34" charset="0"/>
              </a:rPr>
              <a:t>Giải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thuật</a:t>
            </a:r>
            <a:r>
              <a:rPr lang="en-US" dirty="0">
                <a:latin typeface="Lato" panose="020F0502020204030203" pitchFamily="34" charset="0"/>
                <a:ea typeface="Lato" panose="020F0502020204030203" pitchFamily="34" charset="0"/>
                <a:cs typeface="Lato" panose="020F0502020204030203" pitchFamily="34" charset="0"/>
              </a:rPr>
              <a:t>:</a:t>
            </a:r>
          </a:p>
          <a:p>
            <a:r>
              <a:rPr lang="en-US" dirty="0">
                <a:latin typeface="Lato" panose="020F0502020204030203" pitchFamily="34" charset="0"/>
                <a:ea typeface="Lato" panose="020F0502020204030203" pitchFamily="34" charset="0"/>
                <a:cs typeface="Lato" panose="020F0502020204030203" pitchFamily="34" charset="0"/>
              </a:rPr>
              <a:t>1.Cấp </a:t>
            </a:r>
            <a:r>
              <a:rPr lang="en-US" dirty="0" err="1">
                <a:latin typeface="Lato" panose="020F0502020204030203" pitchFamily="34" charset="0"/>
                <a:ea typeface="Lato" panose="020F0502020204030203" pitchFamily="34" charset="0"/>
                <a:cs typeface="Lato" panose="020F0502020204030203" pitchFamily="34" charset="0"/>
              </a:rPr>
              <a:t>phát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bộ</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nhớ</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động</a:t>
            </a:r>
            <a:r>
              <a:rPr lang="en-US" dirty="0">
                <a:latin typeface="Lato" panose="020F0502020204030203" pitchFamily="34" charset="0"/>
                <a:ea typeface="Lato" panose="020F0502020204030203" pitchFamily="34" charset="0"/>
                <a:cs typeface="Lato" panose="020F0502020204030203" pitchFamily="34" charset="0"/>
              </a:rPr>
              <a:t> (malloc) </a:t>
            </a:r>
            <a:r>
              <a:rPr lang="en-US" dirty="0" err="1">
                <a:latin typeface="Lato" panose="020F0502020204030203" pitchFamily="34" charset="0"/>
                <a:ea typeface="Lato" panose="020F0502020204030203" pitchFamily="34" charset="0"/>
                <a:cs typeface="Lato" panose="020F0502020204030203" pitchFamily="34" charset="0"/>
              </a:rPr>
              <a:t>để</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tạo</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một</a:t>
            </a:r>
            <a:r>
              <a:rPr lang="en-US" dirty="0">
                <a:latin typeface="Lato" panose="020F0502020204030203" pitchFamily="34" charset="0"/>
                <a:ea typeface="Lato" panose="020F0502020204030203" pitchFamily="34" charset="0"/>
                <a:cs typeface="Lato" panose="020F0502020204030203" pitchFamily="34" charset="0"/>
              </a:rPr>
              <a:t> node.</a:t>
            </a:r>
          </a:p>
          <a:p>
            <a:r>
              <a:rPr lang="en-US" dirty="0">
                <a:latin typeface="Lato" panose="020F0502020204030203" pitchFamily="34" charset="0"/>
                <a:ea typeface="Lato" panose="020F0502020204030203" pitchFamily="34" charset="0"/>
                <a:cs typeface="Lato" panose="020F0502020204030203" pitchFamily="34" charset="0"/>
              </a:rPr>
              <a:t>2.Gán </a:t>
            </a:r>
            <a:r>
              <a:rPr lang="en-US" dirty="0" err="1">
                <a:latin typeface="Lato" panose="020F0502020204030203" pitchFamily="34" charset="0"/>
                <a:ea typeface="Lato" panose="020F0502020204030203" pitchFamily="34" charset="0"/>
                <a:cs typeface="Lato" panose="020F0502020204030203" pitchFamily="34" charset="0"/>
              </a:rPr>
              <a:t>giá</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trị</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cho</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các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thuộc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tính</a:t>
            </a:r>
            <a:r>
              <a:rPr lang="en-US" dirty="0">
                <a:latin typeface="Lato" panose="020F0502020204030203" pitchFamily="34" charset="0"/>
                <a:ea typeface="Lato" panose="020F0502020204030203" pitchFamily="34" charset="0"/>
                <a:cs typeface="Lato" panose="020F0502020204030203" pitchFamily="34" charset="0"/>
              </a:rPr>
              <a:t> name, </a:t>
            </a:r>
            <a:r>
              <a:rPr lang="en-US" dirty="0" err="1">
                <a:latin typeface="Lato" panose="020F0502020204030203" pitchFamily="34" charset="0"/>
                <a:ea typeface="Lato" panose="020F0502020204030203" pitchFamily="34" charset="0"/>
                <a:cs typeface="Lato" panose="020F0502020204030203" pitchFamily="34" charset="0"/>
              </a:rPr>
              <a:t>isFile</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và</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đặt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mặc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định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các</a:t>
            </a:r>
            <a:r>
              <a:rPr lang="en-US" dirty="0">
                <a:latin typeface="Lato" panose="020F0502020204030203" pitchFamily="34" charset="0"/>
                <a:ea typeface="Lato" panose="020F0502020204030203" pitchFamily="34" charset="0"/>
                <a:cs typeface="Lato" panose="020F0502020204030203" pitchFamily="34" charset="0"/>
              </a:rPr>
              <a:t> con </a:t>
            </a:r>
            <a:r>
              <a:rPr lang="en-US" dirty="0" err="1">
                <a:latin typeface="Lato" panose="020F0502020204030203" pitchFamily="34" charset="0"/>
                <a:ea typeface="Lato" panose="020F0502020204030203" pitchFamily="34" charset="0"/>
                <a:cs typeface="Lato" panose="020F0502020204030203" pitchFamily="34" charset="0"/>
              </a:rPr>
              <a:t>trỏ</a:t>
            </a:r>
            <a:r>
              <a:rPr lang="en-US" dirty="0">
                <a:latin typeface="Lato" panose="020F0502020204030203" pitchFamily="34" charset="0"/>
                <a:ea typeface="Lato" panose="020F0502020204030203" pitchFamily="34" charset="0"/>
                <a:cs typeface="Lato" panose="020F0502020204030203" pitchFamily="34" charset="0"/>
              </a:rPr>
              <a:t> child </a:t>
            </a:r>
            <a:r>
              <a:rPr lang="en-US" dirty="0" err="1">
                <a:latin typeface="Lato" panose="020F0502020204030203" pitchFamily="34" charset="0"/>
                <a:ea typeface="Lato" panose="020F0502020204030203" pitchFamily="34" charset="0"/>
                <a:cs typeface="Lato" panose="020F0502020204030203" pitchFamily="34" charset="0"/>
              </a:rPr>
              <a:t>và</a:t>
            </a:r>
            <a:r>
              <a:rPr lang="en-US" dirty="0">
                <a:latin typeface="Lato" panose="020F0502020204030203" pitchFamily="34" charset="0"/>
                <a:ea typeface="Lato" panose="020F0502020204030203" pitchFamily="34" charset="0"/>
                <a:cs typeface="Lato" panose="020F0502020204030203" pitchFamily="34" charset="0"/>
              </a:rPr>
              <a:t> sibling </a:t>
            </a:r>
            <a:r>
              <a:rPr lang="en-US" dirty="0" err="1">
                <a:latin typeface="Lato" panose="020F0502020204030203" pitchFamily="34" charset="0"/>
                <a:ea typeface="Lato" panose="020F0502020204030203" pitchFamily="34" charset="0"/>
                <a:cs typeface="Lato" panose="020F0502020204030203" pitchFamily="34" charset="0"/>
              </a:rPr>
              <a:t>là</a:t>
            </a:r>
            <a:r>
              <a:rPr lang="en-US" dirty="0">
                <a:latin typeface="Lato" panose="020F0502020204030203" pitchFamily="34" charset="0"/>
                <a:ea typeface="Lato" panose="020F0502020204030203" pitchFamily="34" charset="0"/>
                <a:cs typeface="Lato" panose="020F0502020204030203" pitchFamily="34" charset="0"/>
              </a:rPr>
              <a:t> NULL.</a:t>
            </a:r>
          </a:p>
          <a:p>
            <a:pPr marL="285750" indent="-285750">
              <a:buFont typeface="Wingdings" panose="05000000000000000000" pitchFamily="2" charset="2"/>
              <a:buChar char="q"/>
            </a:pPr>
            <a:r>
              <a:rPr lang="en-US" dirty="0" err="1">
                <a:latin typeface="Lato" panose="020F0502020204030203" pitchFamily="34" charset="0"/>
                <a:ea typeface="Lato" panose="020F0502020204030203" pitchFamily="34" charset="0"/>
                <a:cs typeface="Lato" panose="020F0502020204030203" pitchFamily="34" charset="0"/>
              </a:rPr>
              <a:t>Đặc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điểm</a:t>
            </a:r>
            <a:r>
              <a:rPr lang="en-US" dirty="0">
                <a:latin typeface="Lato" panose="020F0502020204030203" pitchFamily="34" charset="0"/>
                <a:ea typeface="Lato" panose="020F0502020204030203" pitchFamily="34" charset="0"/>
                <a:cs typeface="Lato" panose="020F0502020204030203" pitchFamily="34" charset="0"/>
              </a:rPr>
              <a:t>:</a:t>
            </a:r>
          </a:p>
          <a:p>
            <a:r>
              <a:rPr lang="en-US" dirty="0">
                <a:latin typeface="Lato" panose="020F0502020204030203" pitchFamily="34" charset="0"/>
                <a:ea typeface="Lato" panose="020F0502020204030203" pitchFamily="34" charset="0"/>
                <a:cs typeface="Lato" panose="020F0502020204030203" pitchFamily="34" charset="0"/>
              </a:rPr>
              <a:t>•</a:t>
            </a:r>
            <a:r>
              <a:rPr lang="en-US" dirty="0" err="1">
                <a:latin typeface="Lato" panose="020F0502020204030203" pitchFamily="34" charset="0"/>
                <a:ea typeface="Lato" panose="020F0502020204030203" pitchFamily="34" charset="0"/>
                <a:cs typeface="Lato" panose="020F0502020204030203" pitchFamily="34" charset="0"/>
              </a:rPr>
              <a:t>Độ</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phức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tạp</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thời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gian</a:t>
            </a:r>
            <a:r>
              <a:rPr lang="en-US" dirty="0">
                <a:latin typeface="Lato" panose="020F0502020204030203" pitchFamily="34" charset="0"/>
                <a:ea typeface="Lato" panose="020F0502020204030203" pitchFamily="34" charset="0"/>
                <a:cs typeface="Lato" panose="020F0502020204030203" pitchFamily="34" charset="0"/>
              </a:rPr>
              <a:t>: O(1).</a:t>
            </a:r>
          </a:p>
        </p:txBody>
      </p:sp>
    </p:spTree>
    <p:extLst>
      <p:ext uri="{BB962C8B-B14F-4D97-AF65-F5344CB8AC3E}">
        <p14:creationId xmlns:p14="http://schemas.microsoft.com/office/powerpoint/2010/main" val="2527649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DE86F-2E13-CF3E-73B8-0F1D7489C67B}"/>
              </a:ext>
            </a:extLst>
          </p:cNvPr>
          <p:cNvSpPr>
            <a:spLocks noGrp="1"/>
          </p:cNvSpPr>
          <p:nvPr>
            <p:ph type="title"/>
          </p:nvPr>
        </p:nvSpPr>
        <p:spPr/>
        <p:txBody>
          <a:bodyPr/>
          <a:lstStyle/>
          <a:p>
            <a:r>
              <a:rPr lang="en-US"/>
              <a:t>2. </a:t>
            </a:r>
            <a:r>
              <a:rPr lang="en-US" err="1"/>
              <a:t>Phương</a:t>
            </a:r>
            <a:r>
              <a:rPr lang="en-US"/>
              <a:t> </a:t>
            </a:r>
            <a:r>
              <a:rPr lang="en-US" err="1"/>
              <a:t>pháp</a:t>
            </a:r>
            <a:r>
              <a:rPr lang="en-US"/>
              <a:t> </a:t>
            </a:r>
            <a:r>
              <a:rPr lang="en-US" err="1"/>
              <a:t>thực</a:t>
            </a:r>
            <a:r>
              <a:rPr lang="en-US"/>
              <a:t> </a:t>
            </a:r>
            <a:r>
              <a:rPr lang="en-US" err="1"/>
              <a:t>hiện</a:t>
            </a:r>
            <a:endParaRPr lang="en-US"/>
          </a:p>
        </p:txBody>
      </p:sp>
      <p:sp>
        <p:nvSpPr>
          <p:cNvPr id="3" name="Text Placeholder 2">
            <a:extLst>
              <a:ext uri="{FF2B5EF4-FFF2-40B4-BE49-F238E27FC236}">
                <a16:creationId xmlns:a16="http://schemas.microsoft.com/office/drawing/2014/main" id="{0A07C2F2-4372-9309-DCAD-F74BD6D12B6B}"/>
              </a:ext>
            </a:extLst>
          </p:cNvPr>
          <p:cNvSpPr>
            <a:spLocks noGrp="1"/>
          </p:cNvSpPr>
          <p:nvPr>
            <p:ph type="body" sz="quarter" idx="13"/>
          </p:nvPr>
        </p:nvSpPr>
        <p:spPr>
          <a:xfrm>
            <a:off x="269464" y="808575"/>
            <a:ext cx="6812252" cy="1871853"/>
          </a:xfrm>
        </p:spPr>
        <p:txBody>
          <a:bodyPr lIns="91440" tIns="45720" rIns="91440" bIns="45720" anchor="t"/>
          <a:lstStyle/>
          <a:p>
            <a:pPr marL="0" indent="0">
              <a:buNone/>
            </a:pPr>
            <a:r>
              <a:rPr lang="vi-VN" sz="1800" b="1" dirty="0">
                <a:latin typeface="Lato"/>
                <a:ea typeface="Lato"/>
                <a:cs typeface="Lato"/>
              </a:rPr>
              <a:t>Thêm </a:t>
            </a:r>
            <a:r>
              <a:rPr lang="vi-VN" sz="1800" b="1" dirty="0" err="1">
                <a:latin typeface="Lato"/>
                <a:ea typeface="Lato"/>
                <a:cs typeface="Lato"/>
              </a:rPr>
              <a:t>Node</a:t>
            </a:r>
            <a:r>
              <a:rPr lang="vi-VN" sz="1800" b="1" dirty="0">
                <a:latin typeface="Lato"/>
                <a:ea typeface="Lato"/>
                <a:cs typeface="Lato"/>
              </a:rPr>
              <a:t> Mới Vào Cây</a:t>
            </a:r>
          </a:p>
          <a:p>
            <a:pPr>
              <a:buFont typeface="Wingdings" panose="05000000000000000000" pitchFamily="2" charset="2"/>
              <a:buChar char="q"/>
            </a:pPr>
            <a:r>
              <a:rPr lang="vi-VN" sz="1800" dirty="0">
                <a:latin typeface="Lato"/>
                <a:ea typeface="Lato"/>
                <a:cs typeface="Lato"/>
              </a:rPr>
              <a:t>Mục tiêu:</a:t>
            </a:r>
          </a:p>
          <a:p>
            <a:pPr marL="0" indent="0">
              <a:buNone/>
            </a:pPr>
            <a:r>
              <a:rPr lang="vi-VN" sz="1800" dirty="0">
                <a:latin typeface="Lato"/>
                <a:ea typeface="Lato"/>
                <a:cs typeface="Lato"/>
              </a:rPr>
              <a:t>Thêm một </a:t>
            </a:r>
            <a:r>
              <a:rPr lang="vi-VN" sz="1800" dirty="0" err="1">
                <a:latin typeface="Lato"/>
                <a:ea typeface="Lato"/>
                <a:cs typeface="Lato"/>
              </a:rPr>
              <a:t>node</a:t>
            </a:r>
            <a:r>
              <a:rPr lang="vi-VN" sz="1800" dirty="0">
                <a:latin typeface="Lato"/>
                <a:ea typeface="Lato"/>
                <a:cs typeface="Lato"/>
              </a:rPr>
              <a:t> mới vào danh sách con của một </a:t>
            </a:r>
            <a:r>
              <a:rPr lang="vi-VN" sz="1800" dirty="0" err="1">
                <a:latin typeface="Lato"/>
                <a:ea typeface="Lato"/>
                <a:cs typeface="Lato"/>
              </a:rPr>
              <a:t>node</a:t>
            </a:r>
            <a:r>
              <a:rPr lang="vi-VN" sz="1800" dirty="0">
                <a:latin typeface="Lato"/>
                <a:ea typeface="Lato"/>
                <a:cs typeface="Lato"/>
              </a:rPr>
              <a:t> cha.</a:t>
            </a:r>
          </a:p>
          <a:p>
            <a:pPr>
              <a:buFont typeface="Wingdings" panose="05000000000000000000" pitchFamily="2" charset="2"/>
              <a:buChar char="q"/>
            </a:pPr>
            <a:r>
              <a:rPr lang="vi-VN" sz="1800" dirty="0">
                <a:latin typeface="Lato"/>
                <a:ea typeface="Lato"/>
                <a:cs typeface="Lato"/>
              </a:rPr>
              <a:t>Phương thức:</a:t>
            </a:r>
          </a:p>
          <a:p>
            <a:pPr marL="0" indent="0">
              <a:buNone/>
            </a:pPr>
            <a:r>
              <a:rPr lang="vi-VN" sz="1800" dirty="0">
                <a:latin typeface="Lato"/>
                <a:ea typeface="Lato"/>
                <a:cs typeface="Lato"/>
              </a:rPr>
              <a:t>Hàm addNode:</a:t>
            </a:r>
            <a:endParaRPr lang="vi-VN" dirty="0"/>
          </a:p>
          <a:p>
            <a:pPr marL="0" indent="0">
              <a:buNone/>
            </a:pPr>
            <a:endParaRPr lang="en-US" sz="1800" dirty="0"/>
          </a:p>
        </p:txBody>
      </p:sp>
      <p:sp>
        <p:nvSpPr>
          <p:cNvPr id="4" name="Slide Number Placeholder 3">
            <a:extLst>
              <a:ext uri="{FF2B5EF4-FFF2-40B4-BE49-F238E27FC236}">
                <a16:creationId xmlns:a16="http://schemas.microsoft.com/office/drawing/2014/main" id="{E77EC158-27C2-A9C4-85A6-691B968578CA}"/>
              </a:ext>
            </a:extLst>
          </p:cNvPr>
          <p:cNvSpPr>
            <a:spLocks noGrp="1"/>
          </p:cNvSpPr>
          <p:nvPr>
            <p:ph type="sldNum" sz="quarter" idx="12"/>
          </p:nvPr>
        </p:nvSpPr>
        <p:spPr/>
        <p:txBody>
          <a:bodyPr/>
          <a:lstStyle/>
          <a:p>
            <a:fld id="{9EA0BE3B-158A-4EDF-80DC-E394A0D1600F}" type="slidenum">
              <a:rPr lang="en-US" smtClean="0"/>
              <a:pPr/>
              <a:t>11</a:t>
            </a:fld>
            <a:endParaRPr lang="en-US"/>
          </a:p>
        </p:txBody>
      </p:sp>
      <p:pic>
        <p:nvPicPr>
          <p:cNvPr id="5" name="Hình ảnh 1" descr="Ảnh có chứa văn bản, ảnh chụp màn hình, Phông chữ, phần mềm&#10;&#10;Mô tả được tạo tự động">
            <a:extLst>
              <a:ext uri="{FF2B5EF4-FFF2-40B4-BE49-F238E27FC236}">
                <a16:creationId xmlns:a16="http://schemas.microsoft.com/office/drawing/2014/main" id="{5D94B13A-3462-86AF-74A8-7C4060B5DF14}"/>
              </a:ext>
            </a:extLst>
          </p:cNvPr>
          <p:cNvPicPr>
            <a:picLocks noChangeAspect="1"/>
          </p:cNvPicPr>
          <p:nvPr/>
        </p:nvPicPr>
        <p:blipFill>
          <a:blip r:embed="rId2"/>
          <a:stretch>
            <a:fillRect/>
          </a:stretch>
        </p:blipFill>
        <p:spPr>
          <a:xfrm>
            <a:off x="581609" y="2675981"/>
            <a:ext cx="4937449" cy="3483117"/>
          </a:xfrm>
          <a:prstGeom prst="rect">
            <a:avLst/>
          </a:prstGeom>
        </p:spPr>
      </p:pic>
      <p:sp>
        <p:nvSpPr>
          <p:cNvPr id="6" name="TextBox 5">
            <a:extLst>
              <a:ext uri="{FF2B5EF4-FFF2-40B4-BE49-F238E27FC236}">
                <a16:creationId xmlns:a16="http://schemas.microsoft.com/office/drawing/2014/main" id="{1C6B8169-ADAA-F1CB-3FD0-C52CFA488D82}"/>
              </a:ext>
            </a:extLst>
          </p:cNvPr>
          <p:cNvSpPr txBox="1"/>
          <p:nvPr/>
        </p:nvSpPr>
        <p:spPr>
          <a:xfrm>
            <a:off x="6988629" y="1250302"/>
            <a:ext cx="4864635" cy="3693319"/>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q"/>
            </a:pPr>
            <a:r>
              <a:rPr lang="vi-VN" dirty="0">
                <a:latin typeface="Lato" panose="020F0502020204030203" pitchFamily="34" charset="0"/>
                <a:ea typeface="Lato" panose="020F0502020204030203" pitchFamily="34" charset="0"/>
                <a:cs typeface="Lato" panose="020F0502020204030203" pitchFamily="34" charset="0"/>
              </a:rPr>
              <a:t>Giải thuật:</a:t>
            </a:r>
          </a:p>
          <a:p>
            <a:r>
              <a:rPr lang="vi-VN" dirty="0">
                <a:latin typeface="Lato" panose="020F0502020204030203" pitchFamily="34" charset="0"/>
                <a:ea typeface="Lato" panose="020F0502020204030203" pitchFamily="34" charset="0"/>
                <a:cs typeface="Lato" panose="020F0502020204030203" pitchFamily="34" charset="0"/>
              </a:rPr>
              <a:t>1.Tạo một </a:t>
            </a:r>
            <a:r>
              <a:rPr lang="vi-VN" dirty="0" err="1">
                <a:latin typeface="Lato" panose="020F0502020204030203" pitchFamily="34" charset="0"/>
                <a:ea typeface="Lato" panose="020F0502020204030203" pitchFamily="34" charset="0"/>
                <a:cs typeface="Lato" panose="020F0502020204030203" pitchFamily="34" charset="0"/>
              </a:rPr>
              <a:t>node</a:t>
            </a:r>
            <a:r>
              <a:rPr lang="vi-VN" dirty="0">
                <a:latin typeface="Lato" panose="020F0502020204030203" pitchFamily="34" charset="0"/>
                <a:ea typeface="Lato" panose="020F0502020204030203" pitchFamily="34" charset="0"/>
                <a:cs typeface="Lato" panose="020F0502020204030203" pitchFamily="34" charset="0"/>
              </a:rPr>
              <a:t> mới bằng </a:t>
            </a:r>
            <a:r>
              <a:rPr lang="vi-VN" dirty="0" err="1">
                <a:latin typeface="Lato" panose="020F0502020204030203" pitchFamily="34" charset="0"/>
                <a:ea typeface="Lato" panose="020F0502020204030203" pitchFamily="34" charset="0"/>
                <a:cs typeface="Lato" panose="020F0502020204030203" pitchFamily="34" charset="0"/>
              </a:rPr>
              <a:t>makeNode</a:t>
            </a:r>
            <a:r>
              <a:rPr lang="vi-VN" dirty="0">
                <a:latin typeface="Lato" panose="020F0502020204030203" pitchFamily="34" charset="0"/>
                <a:ea typeface="Lato" panose="020F0502020204030203" pitchFamily="34" charset="0"/>
                <a:cs typeface="Lato" panose="020F0502020204030203" pitchFamily="34" charset="0"/>
              </a:rPr>
              <a:t>.</a:t>
            </a:r>
          </a:p>
          <a:p>
            <a:r>
              <a:rPr lang="vi-VN" dirty="0">
                <a:latin typeface="Lato" panose="020F0502020204030203" pitchFamily="34" charset="0"/>
                <a:ea typeface="Lato" panose="020F0502020204030203" pitchFamily="34" charset="0"/>
                <a:cs typeface="Lato" panose="020F0502020204030203" pitchFamily="34" charset="0"/>
              </a:rPr>
              <a:t>2.Cập nhật đường dẫn của </a:t>
            </a:r>
            <a:r>
              <a:rPr lang="vi-VN" dirty="0" err="1">
                <a:latin typeface="Lato" panose="020F0502020204030203" pitchFamily="34" charset="0"/>
                <a:ea typeface="Lato" panose="020F0502020204030203" pitchFamily="34" charset="0"/>
                <a:cs typeface="Lato" panose="020F0502020204030203" pitchFamily="34" charset="0"/>
              </a:rPr>
              <a:t>node</a:t>
            </a:r>
            <a:r>
              <a:rPr lang="vi-VN" dirty="0">
                <a:latin typeface="Lato" panose="020F0502020204030203" pitchFamily="34" charset="0"/>
                <a:ea typeface="Lato" panose="020F0502020204030203" pitchFamily="34" charset="0"/>
                <a:cs typeface="Lato" panose="020F0502020204030203" pitchFamily="34" charset="0"/>
              </a:rPr>
              <a:t> mới dựa trên đường dẫn của </a:t>
            </a:r>
            <a:r>
              <a:rPr lang="vi-VN" dirty="0" err="1">
                <a:latin typeface="Lato" panose="020F0502020204030203" pitchFamily="34" charset="0"/>
                <a:ea typeface="Lato" panose="020F0502020204030203" pitchFamily="34" charset="0"/>
                <a:cs typeface="Lato" panose="020F0502020204030203" pitchFamily="34" charset="0"/>
              </a:rPr>
              <a:t>node</a:t>
            </a:r>
            <a:r>
              <a:rPr lang="vi-VN" dirty="0">
                <a:latin typeface="Lato" panose="020F0502020204030203" pitchFamily="34" charset="0"/>
                <a:ea typeface="Lato" panose="020F0502020204030203" pitchFamily="34" charset="0"/>
                <a:cs typeface="Lato" panose="020F0502020204030203" pitchFamily="34" charset="0"/>
              </a:rPr>
              <a:t> cha.</a:t>
            </a:r>
          </a:p>
          <a:p>
            <a:r>
              <a:rPr lang="vi-VN" dirty="0">
                <a:latin typeface="Lato" panose="020F0502020204030203" pitchFamily="34" charset="0"/>
                <a:ea typeface="Lato" panose="020F0502020204030203" pitchFamily="34" charset="0"/>
                <a:cs typeface="Lato" panose="020F0502020204030203" pitchFamily="34" charset="0"/>
              </a:rPr>
              <a:t>3.Nếu </a:t>
            </a:r>
            <a:r>
              <a:rPr lang="vi-VN" dirty="0" err="1">
                <a:latin typeface="Lato" panose="020F0502020204030203" pitchFamily="34" charset="0"/>
                <a:ea typeface="Lato" panose="020F0502020204030203" pitchFamily="34" charset="0"/>
                <a:cs typeface="Lato" panose="020F0502020204030203" pitchFamily="34" charset="0"/>
              </a:rPr>
              <a:t>parent</a:t>
            </a:r>
            <a:r>
              <a:rPr lang="vi-VN" dirty="0">
                <a:latin typeface="Lato" panose="020F0502020204030203" pitchFamily="34" charset="0"/>
                <a:ea typeface="Lato" panose="020F0502020204030203" pitchFamily="34" charset="0"/>
                <a:cs typeface="Lato" panose="020F0502020204030203" pitchFamily="34" charset="0"/>
              </a:rPr>
              <a:t>-&gt;</a:t>
            </a:r>
            <a:r>
              <a:rPr lang="vi-VN" dirty="0" err="1">
                <a:latin typeface="Lato" panose="020F0502020204030203" pitchFamily="34" charset="0"/>
                <a:ea typeface="Lato" panose="020F0502020204030203" pitchFamily="34" charset="0"/>
                <a:cs typeface="Lato" panose="020F0502020204030203" pitchFamily="34" charset="0"/>
              </a:rPr>
              <a:t>child</a:t>
            </a:r>
            <a:r>
              <a:rPr lang="vi-VN" dirty="0">
                <a:latin typeface="Lato" panose="020F0502020204030203" pitchFamily="34" charset="0"/>
                <a:ea typeface="Lato" panose="020F0502020204030203" pitchFamily="34" charset="0"/>
                <a:cs typeface="Lato" panose="020F0502020204030203" pitchFamily="34" charset="0"/>
              </a:rPr>
              <a:t> == NULL, gán </a:t>
            </a:r>
            <a:r>
              <a:rPr lang="vi-VN" dirty="0" err="1">
                <a:latin typeface="Lato" panose="020F0502020204030203" pitchFamily="34" charset="0"/>
                <a:ea typeface="Lato" panose="020F0502020204030203" pitchFamily="34" charset="0"/>
                <a:cs typeface="Lato" panose="020F0502020204030203" pitchFamily="34" charset="0"/>
              </a:rPr>
              <a:t>child</a:t>
            </a:r>
            <a:r>
              <a:rPr lang="vi-VN" dirty="0">
                <a:latin typeface="Lato" panose="020F0502020204030203" pitchFamily="34" charset="0"/>
                <a:ea typeface="Lato" panose="020F0502020204030203" pitchFamily="34" charset="0"/>
                <a:cs typeface="Lato" panose="020F0502020204030203" pitchFamily="34" charset="0"/>
              </a:rPr>
              <a:t> bằng </a:t>
            </a:r>
            <a:r>
              <a:rPr lang="vi-VN" dirty="0" err="1">
                <a:latin typeface="Lato" panose="020F0502020204030203" pitchFamily="34" charset="0"/>
                <a:ea typeface="Lato" panose="020F0502020204030203" pitchFamily="34" charset="0"/>
                <a:cs typeface="Lato" panose="020F0502020204030203" pitchFamily="34" charset="0"/>
              </a:rPr>
              <a:t>node</a:t>
            </a:r>
            <a:r>
              <a:rPr lang="vi-VN" dirty="0">
                <a:latin typeface="Lato" panose="020F0502020204030203" pitchFamily="34" charset="0"/>
                <a:ea typeface="Lato" panose="020F0502020204030203" pitchFamily="34" charset="0"/>
                <a:cs typeface="Lato" panose="020F0502020204030203" pitchFamily="34" charset="0"/>
              </a:rPr>
              <a:t> mới.</a:t>
            </a:r>
          </a:p>
          <a:p>
            <a:r>
              <a:rPr lang="vi-VN" dirty="0">
                <a:latin typeface="Lato" panose="020F0502020204030203" pitchFamily="34" charset="0"/>
                <a:ea typeface="Lato" panose="020F0502020204030203" pitchFamily="34" charset="0"/>
                <a:cs typeface="Lato" panose="020F0502020204030203" pitchFamily="34" charset="0"/>
              </a:rPr>
              <a:t>4.Nếu đã tồn tại </a:t>
            </a:r>
            <a:r>
              <a:rPr lang="vi-VN" dirty="0" err="1">
                <a:latin typeface="Lato" panose="020F0502020204030203" pitchFamily="34" charset="0"/>
                <a:ea typeface="Lato" panose="020F0502020204030203" pitchFamily="34" charset="0"/>
                <a:cs typeface="Lato" panose="020F0502020204030203" pitchFamily="34" charset="0"/>
              </a:rPr>
              <a:t>node</a:t>
            </a:r>
            <a:r>
              <a:rPr lang="vi-VN" dirty="0">
                <a:latin typeface="Lato" panose="020F0502020204030203" pitchFamily="34" charset="0"/>
                <a:ea typeface="Lato" panose="020F0502020204030203" pitchFamily="34" charset="0"/>
                <a:cs typeface="Lato" panose="020F0502020204030203" pitchFamily="34" charset="0"/>
              </a:rPr>
              <a:t> con, duyệt qua </a:t>
            </a:r>
            <a:r>
              <a:rPr lang="vi-VN" dirty="0" err="1">
                <a:latin typeface="Lato" panose="020F0502020204030203" pitchFamily="34" charset="0"/>
                <a:ea typeface="Lato" panose="020F0502020204030203" pitchFamily="34" charset="0"/>
                <a:cs typeface="Lato" panose="020F0502020204030203" pitchFamily="34" charset="0"/>
              </a:rPr>
              <a:t>sibling</a:t>
            </a:r>
            <a:r>
              <a:rPr lang="vi-VN" dirty="0">
                <a:latin typeface="Lato" panose="020F0502020204030203" pitchFamily="34" charset="0"/>
                <a:ea typeface="Lato" panose="020F0502020204030203" pitchFamily="34" charset="0"/>
                <a:cs typeface="Lato" panose="020F0502020204030203" pitchFamily="34" charset="0"/>
              </a:rPr>
              <a:t> để thêm </a:t>
            </a:r>
            <a:r>
              <a:rPr lang="vi-VN" dirty="0" err="1">
                <a:latin typeface="Lato" panose="020F0502020204030203" pitchFamily="34" charset="0"/>
                <a:ea typeface="Lato" panose="020F0502020204030203" pitchFamily="34" charset="0"/>
                <a:cs typeface="Lato" panose="020F0502020204030203" pitchFamily="34" charset="0"/>
              </a:rPr>
              <a:t>node</a:t>
            </a:r>
            <a:r>
              <a:rPr lang="vi-VN" dirty="0">
                <a:latin typeface="Lato" panose="020F0502020204030203" pitchFamily="34" charset="0"/>
                <a:ea typeface="Lato" panose="020F0502020204030203" pitchFamily="34" charset="0"/>
                <a:cs typeface="Lato" panose="020F0502020204030203" pitchFamily="34" charset="0"/>
              </a:rPr>
              <a:t> mới vào cuối danh sách.</a:t>
            </a:r>
          </a:p>
          <a:p>
            <a:r>
              <a:rPr lang="vi-VN" dirty="0">
                <a:latin typeface="Lato" panose="020F0502020204030203" pitchFamily="34" charset="0"/>
                <a:ea typeface="Lato" panose="020F0502020204030203" pitchFamily="34" charset="0"/>
                <a:cs typeface="Lato" panose="020F0502020204030203" pitchFamily="34" charset="0"/>
              </a:rPr>
              <a:t>Đặc điểm:</a:t>
            </a:r>
          </a:p>
          <a:p>
            <a:pPr marL="285750" indent="-285750">
              <a:buFont typeface="Wingdings" panose="05000000000000000000" pitchFamily="2" charset="2"/>
              <a:buChar char="q"/>
            </a:pPr>
            <a:r>
              <a:rPr lang="vi-VN" dirty="0">
                <a:latin typeface="Lato" panose="020F0502020204030203" pitchFamily="34" charset="0"/>
                <a:ea typeface="Lato" panose="020F0502020204030203" pitchFamily="34" charset="0"/>
                <a:cs typeface="Lato" panose="020F0502020204030203" pitchFamily="34" charset="0"/>
              </a:rPr>
              <a:t>Độ phức tạp thời gian:</a:t>
            </a:r>
          </a:p>
          <a:p>
            <a:r>
              <a:rPr lang="vi-VN" dirty="0">
                <a:latin typeface="Lato" panose="020F0502020204030203" pitchFamily="34" charset="0"/>
                <a:ea typeface="Lato" panose="020F0502020204030203" pitchFamily="34" charset="0"/>
                <a:cs typeface="Lato" panose="020F0502020204030203" pitchFamily="34" charset="0"/>
              </a:rPr>
              <a:t> O(n) trong trường hợp phải duyệt qua tất cả các anh em (n là số node con của cha).</a:t>
            </a:r>
          </a:p>
          <a:p>
            <a:endParaRPr lang="vi-VN"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015691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90550-FFBB-46CE-32D9-BFEE77ED33AC}"/>
              </a:ext>
            </a:extLst>
          </p:cNvPr>
          <p:cNvSpPr>
            <a:spLocks noGrp="1"/>
          </p:cNvSpPr>
          <p:nvPr>
            <p:ph type="title"/>
          </p:nvPr>
        </p:nvSpPr>
        <p:spPr/>
        <p:txBody>
          <a:bodyPr/>
          <a:lstStyle/>
          <a:p>
            <a:r>
              <a:rPr lang="en-US"/>
              <a:t>2. </a:t>
            </a:r>
            <a:r>
              <a:rPr lang="en-US" err="1"/>
              <a:t>Phương</a:t>
            </a:r>
            <a:r>
              <a:rPr lang="en-US"/>
              <a:t> </a:t>
            </a:r>
            <a:r>
              <a:rPr lang="en-US" err="1"/>
              <a:t>pháp</a:t>
            </a:r>
            <a:r>
              <a:rPr lang="en-US"/>
              <a:t> </a:t>
            </a:r>
            <a:r>
              <a:rPr lang="en-US" err="1"/>
              <a:t>thực</a:t>
            </a:r>
            <a:r>
              <a:rPr lang="en-US"/>
              <a:t> </a:t>
            </a:r>
            <a:r>
              <a:rPr lang="en-US" err="1"/>
              <a:t>hiện</a:t>
            </a:r>
            <a:endParaRPr lang="en-US"/>
          </a:p>
        </p:txBody>
      </p:sp>
      <p:sp>
        <p:nvSpPr>
          <p:cNvPr id="3" name="Text Placeholder 2">
            <a:extLst>
              <a:ext uri="{FF2B5EF4-FFF2-40B4-BE49-F238E27FC236}">
                <a16:creationId xmlns:a16="http://schemas.microsoft.com/office/drawing/2014/main" id="{E8478CEA-85E9-FECE-A9C0-8B741662CF3E}"/>
              </a:ext>
            </a:extLst>
          </p:cNvPr>
          <p:cNvSpPr>
            <a:spLocks noGrp="1"/>
          </p:cNvSpPr>
          <p:nvPr>
            <p:ph type="body" sz="quarter" idx="13"/>
          </p:nvPr>
        </p:nvSpPr>
        <p:spPr>
          <a:xfrm>
            <a:off x="347435" y="874172"/>
            <a:ext cx="4728983" cy="563025"/>
          </a:xfrm>
        </p:spPr>
        <p:txBody>
          <a:bodyPr lIns="91440" tIns="45720" rIns="91440" bIns="45720" anchor="t"/>
          <a:lstStyle/>
          <a:p>
            <a:pPr marL="0" indent="0">
              <a:buNone/>
            </a:pPr>
            <a:r>
              <a:rPr lang="en-US" sz="1800" b="1" dirty="0" err="1">
                <a:latin typeface="Lato"/>
                <a:ea typeface="Lato"/>
                <a:cs typeface="Lato"/>
              </a:rPr>
              <a:t>Tìm</a:t>
            </a:r>
            <a:r>
              <a:rPr lang="en-US" sz="1800" b="1" dirty="0">
                <a:latin typeface="Lato"/>
                <a:ea typeface="Lato"/>
                <a:cs typeface="Lato"/>
              </a:rPr>
              <a:t> Node </a:t>
            </a:r>
            <a:r>
              <a:rPr lang="en-US" sz="1800" b="1" dirty="0" err="1">
                <a:latin typeface="Lato"/>
                <a:ea typeface="Lato"/>
                <a:cs typeface="Lato"/>
              </a:rPr>
              <a:t>Bằng</a:t>
            </a:r>
            <a:r>
              <a:rPr lang="en-US" sz="1800" b="1" dirty="0">
                <a:latin typeface="Lato"/>
                <a:ea typeface="Lato"/>
                <a:cs typeface="Lato"/>
              </a:rPr>
              <a:t> </a:t>
            </a:r>
            <a:r>
              <a:rPr lang="en-US" sz="1800" b="1" dirty="0" err="1">
                <a:latin typeface="Lato"/>
                <a:ea typeface="Lato"/>
                <a:cs typeface="Lato"/>
              </a:rPr>
              <a:t>Tên</a:t>
            </a:r>
            <a:endParaRPr lang="en-US" sz="1800" b="1" dirty="0">
              <a:latin typeface="Lato"/>
              <a:ea typeface="Lato"/>
              <a:cs typeface="Lato"/>
            </a:endParaRPr>
          </a:p>
        </p:txBody>
      </p:sp>
      <p:sp>
        <p:nvSpPr>
          <p:cNvPr id="4" name="Slide Number Placeholder 3">
            <a:extLst>
              <a:ext uri="{FF2B5EF4-FFF2-40B4-BE49-F238E27FC236}">
                <a16:creationId xmlns:a16="http://schemas.microsoft.com/office/drawing/2014/main" id="{90F140CC-0B99-A59C-C6A3-B0CDDBF231B5}"/>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6" name="TextBox 5">
            <a:extLst>
              <a:ext uri="{FF2B5EF4-FFF2-40B4-BE49-F238E27FC236}">
                <a16:creationId xmlns:a16="http://schemas.microsoft.com/office/drawing/2014/main" id="{D117EB44-89C8-AD47-7C26-41CA10224517}"/>
              </a:ext>
            </a:extLst>
          </p:cNvPr>
          <p:cNvSpPr txBox="1"/>
          <p:nvPr/>
        </p:nvSpPr>
        <p:spPr>
          <a:xfrm>
            <a:off x="6421157" y="876512"/>
            <a:ext cx="5778759" cy="2308324"/>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q"/>
            </a:pPr>
            <a:r>
              <a:rPr lang="vi-VN" dirty="0">
                <a:latin typeface="Lato" panose="020F0502020204030203" pitchFamily="34" charset="0"/>
                <a:ea typeface="Lato" panose="020F0502020204030203" pitchFamily="34" charset="0"/>
                <a:cs typeface="Lato" panose="020F0502020204030203" pitchFamily="34" charset="0"/>
              </a:rPr>
              <a:t>Giải thuật</a:t>
            </a:r>
          </a:p>
          <a:p>
            <a:r>
              <a:rPr lang="vi-VN" b="1">
                <a:latin typeface="Lato" panose="020F0502020204030203" pitchFamily="34" charset="0"/>
                <a:ea typeface="Lato" panose="020F0502020204030203" pitchFamily="34" charset="0"/>
                <a:cs typeface="Lato" panose="020F0502020204030203" pitchFamily="34" charset="0"/>
              </a:rPr>
              <a:t>1.</a:t>
            </a:r>
            <a:r>
              <a:rPr lang="vi-VN" b="1" dirty="0">
                <a:latin typeface="Lato" panose="020F0502020204030203" pitchFamily="34" charset="0"/>
                <a:ea typeface="Lato" panose="020F0502020204030203" pitchFamily="34" charset="0"/>
                <a:cs typeface="Lato" panose="020F0502020204030203" pitchFamily="34" charset="0"/>
              </a:rPr>
              <a:t>Kiểm tra nút hiện tại (</a:t>
            </a:r>
            <a:r>
              <a:rPr lang="vi-VN" b="1" err="1">
                <a:latin typeface="Lato" panose="020F0502020204030203" pitchFamily="34" charset="0"/>
                <a:ea typeface="Lato" panose="020F0502020204030203" pitchFamily="34" charset="0"/>
                <a:cs typeface="Lato" panose="020F0502020204030203" pitchFamily="34" charset="0"/>
              </a:rPr>
              <a:t>current</a:t>
            </a:r>
            <a:r>
              <a:rPr lang="vi-VN" b="1" dirty="0">
                <a:latin typeface="Lato" panose="020F0502020204030203" pitchFamily="34" charset="0"/>
                <a:ea typeface="Lato" panose="020F0502020204030203" pitchFamily="34" charset="0"/>
                <a:cs typeface="Lato" panose="020F0502020204030203" pitchFamily="34" charset="0"/>
              </a:rPr>
              <a:t>)</a:t>
            </a:r>
          </a:p>
          <a:p>
            <a:r>
              <a:rPr lang="vi-VN" b="1">
                <a:latin typeface="Lato" panose="020F0502020204030203" pitchFamily="34" charset="0"/>
                <a:ea typeface="Lato" panose="020F0502020204030203" pitchFamily="34" charset="0"/>
                <a:cs typeface="Lato" panose="020F0502020204030203" pitchFamily="34" charset="0"/>
              </a:rPr>
              <a:t>2</a:t>
            </a:r>
            <a:r>
              <a:rPr lang="vi-VN" b="1" dirty="0">
                <a:latin typeface="Lato" panose="020F0502020204030203" pitchFamily="34" charset="0"/>
                <a:ea typeface="Lato" panose="020F0502020204030203" pitchFamily="34" charset="0"/>
                <a:cs typeface="Lato" panose="020F0502020204030203" pitchFamily="34" charset="0"/>
              </a:rPr>
              <a:t>.Duyệt các nút con (</a:t>
            </a:r>
            <a:r>
              <a:rPr lang="vi-VN" b="1" err="1">
                <a:latin typeface="Lato" panose="020F0502020204030203" pitchFamily="34" charset="0"/>
                <a:ea typeface="Lato" panose="020F0502020204030203" pitchFamily="34" charset="0"/>
                <a:cs typeface="Lato" panose="020F0502020204030203" pitchFamily="34" charset="0"/>
              </a:rPr>
              <a:t>child</a:t>
            </a:r>
            <a:r>
              <a:rPr lang="vi-VN" b="1" dirty="0">
                <a:latin typeface="Lato" panose="020F0502020204030203" pitchFamily="34" charset="0"/>
                <a:ea typeface="Lato" panose="020F0502020204030203" pitchFamily="34" charset="0"/>
                <a:cs typeface="Lato" panose="020F0502020204030203" pitchFamily="34" charset="0"/>
              </a:rPr>
              <a:t>) của nút hiện tại</a:t>
            </a:r>
            <a:endParaRPr lang="vi-VN" dirty="0">
              <a:latin typeface="Lato" panose="020F0502020204030203" pitchFamily="34" charset="0"/>
              <a:ea typeface="Lato" panose="020F0502020204030203" pitchFamily="34" charset="0"/>
              <a:cs typeface="Lato" panose="020F0502020204030203" pitchFamily="34" charset="0"/>
            </a:endParaRPr>
          </a:p>
          <a:p>
            <a:r>
              <a:rPr lang="vi-VN" b="1">
                <a:latin typeface="Lato" panose="020F0502020204030203" pitchFamily="34" charset="0"/>
                <a:ea typeface="Lato" panose="020F0502020204030203" pitchFamily="34" charset="0"/>
                <a:cs typeface="Lato" panose="020F0502020204030203" pitchFamily="34" charset="0"/>
              </a:rPr>
              <a:t>3</a:t>
            </a:r>
            <a:r>
              <a:rPr lang="vi-VN" b="1" dirty="0">
                <a:latin typeface="Lato" panose="020F0502020204030203" pitchFamily="34" charset="0"/>
                <a:ea typeface="Lato" panose="020F0502020204030203" pitchFamily="34" charset="0"/>
                <a:cs typeface="Lato" panose="020F0502020204030203" pitchFamily="34" charset="0"/>
              </a:rPr>
              <a:t>.Duyệt các nút "anh chị em" (</a:t>
            </a:r>
            <a:r>
              <a:rPr lang="vi-VN" b="1" err="1">
                <a:latin typeface="Lato" panose="020F0502020204030203" pitchFamily="34" charset="0"/>
                <a:ea typeface="Lato" panose="020F0502020204030203" pitchFamily="34" charset="0"/>
                <a:cs typeface="Lato" panose="020F0502020204030203" pitchFamily="34" charset="0"/>
              </a:rPr>
              <a:t>sibling</a:t>
            </a:r>
            <a:r>
              <a:rPr lang="vi-VN" b="1" dirty="0">
                <a:latin typeface="Lato" panose="020F0502020204030203" pitchFamily="34" charset="0"/>
                <a:ea typeface="Lato" panose="020F0502020204030203" pitchFamily="34" charset="0"/>
                <a:cs typeface="Lato" panose="020F0502020204030203" pitchFamily="34" charset="0"/>
              </a:rPr>
              <a:t>)</a:t>
            </a:r>
            <a:endParaRPr lang="vi-VN" dirty="0">
              <a:latin typeface="Lato" panose="020F0502020204030203" pitchFamily="34" charset="0"/>
              <a:ea typeface="Lato" panose="020F0502020204030203" pitchFamily="34" charset="0"/>
              <a:cs typeface="Lato" panose="020F0502020204030203" pitchFamily="34" charset="0"/>
            </a:endParaRPr>
          </a:p>
          <a:p>
            <a:pPr marL="285750" indent="-285750">
              <a:buFont typeface="Wingdings" panose="05000000000000000000" pitchFamily="2" charset="2"/>
              <a:buChar char="q"/>
            </a:pPr>
            <a:r>
              <a:rPr lang="vi-VN" dirty="0">
                <a:latin typeface="Lato" panose="020F0502020204030203" pitchFamily="34" charset="0"/>
                <a:ea typeface="Lato" panose="020F0502020204030203" pitchFamily="34" charset="0"/>
                <a:cs typeface="Lato" panose="020F0502020204030203" pitchFamily="34" charset="0"/>
              </a:rPr>
              <a:t>Độ phức tạp thời gian</a:t>
            </a:r>
          </a:p>
          <a:p>
            <a:r>
              <a:rPr lang="vi-VN" dirty="0">
                <a:latin typeface="Lato" panose="020F0502020204030203" pitchFamily="34" charset="0"/>
                <a:ea typeface="Lato" panose="020F0502020204030203" pitchFamily="34" charset="0"/>
                <a:cs typeface="Lato" panose="020F0502020204030203" pitchFamily="34" charset="0"/>
              </a:rPr>
              <a:t>•O(n): n là số lượng </a:t>
            </a:r>
            <a:r>
              <a:rPr lang="vi-VN" dirty="0" err="1">
                <a:latin typeface="Lato" panose="020F0502020204030203" pitchFamily="34" charset="0"/>
                <a:ea typeface="Lato" panose="020F0502020204030203" pitchFamily="34" charset="0"/>
                <a:cs typeface="Lato" panose="020F0502020204030203" pitchFamily="34" charset="0"/>
              </a:rPr>
              <a:t>node</a:t>
            </a:r>
            <a:r>
              <a:rPr lang="vi-VN" dirty="0">
                <a:latin typeface="Lato" panose="020F0502020204030203" pitchFamily="34" charset="0"/>
                <a:ea typeface="Lato" panose="020F0502020204030203" pitchFamily="34" charset="0"/>
                <a:cs typeface="Lato" panose="020F0502020204030203" pitchFamily="34" charset="0"/>
              </a:rPr>
              <a:t> anh em cần duyệt qua.</a:t>
            </a:r>
          </a:p>
          <a:p>
            <a:endParaRPr lang="vi-VN" dirty="0">
              <a:latin typeface="Lato" panose="020F0502020204030203" pitchFamily="34" charset="0"/>
              <a:ea typeface="Lato" panose="020F0502020204030203" pitchFamily="34" charset="0"/>
              <a:cs typeface="Lato" panose="020F0502020204030203" pitchFamily="34" charset="0"/>
            </a:endParaRPr>
          </a:p>
          <a:p>
            <a:endParaRPr lang="vi-VN" dirty="0">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BF743449-70A6-6DCF-A010-C35419DCDE12}"/>
              </a:ext>
            </a:extLst>
          </p:cNvPr>
          <p:cNvSpPr txBox="1"/>
          <p:nvPr/>
        </p:nvSpPr>
        <p:spPr>
          <a:xfrm>
            <a:off x="320351" y="1435275"/>
            <a:ext cx="5775649" cy="1754326"/>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q"/>
            </a:pPr>
            <a:r>
              <a:rPr lang="vi-VN" dirty="0">
                <a:latin typeface="Lato" panose="020F0502020204030203" pitchFamily="34" charset="0"/>
                <a:ea typeface="Lato" panose="020F0502020204030203" pitchFamily="34" charset="0"/>
                <a:cs typeface="Lato" panose="020F0502020204030203" pitchFamily="34" charset="0"/>
              </a:rPr>
              <a:t>Mục tiêu:</a:t>
            </a:r>
          </a:p>
          <a:p>
            <a:r>
              <a:rPr lang="vi-VN" dirty="0">
                <a:latin typeface="Lato" panose="020F0502020204030203" pitchFamily="34" charset="0"/>
                <a:ea typeface="Lato" panose="020F0502020204030203" pitchFamily="34" charset="0"/>
                <a:cs typeface="Lato" panose="020F0502020204030203" pitchFamily="34" charset="0"/>
              </a:rPr>
              <a:t>Tìm kiếm một </a:t>
            </a:r>
            <a:r>
              <a:rPr lang="vi-VN" dirty="0" err="1">
                <a:latin typeface="Lato" panose="020F0502020204030203" pitchFamily="34" charset="0"/>
                <a:ea typeface="Lato" panose="020F0502020204030203" pitchFamily="34" charset="0"/>
                <a:cs typeface="Lato" panose="020F0502020204030203" pitchFamily="34" charset="0"/>
              </a:rPr>
              <a:t>node</a:t>
            </a:r>
            <a:r>
              <a:rPr lang="vi-VN" dirty="0">
                <a:latin typeface="Lato" panose="020F0502020204030203" pitchFamily="34" charset="0"/>
                <a:ea typeface="Lato" panose="020F0502020204030203" pitchFamily="34" charset="0"/>
                <a:cs typeface="Lato" panose="020F0502020204030203" pitchFamily="34" charset="0"/>
              </a:rPr>
              <a:t> theo tên trong danh sách con của một </a:t>
            </a:r>
            <a:r>
              <a:rPr lang="vi-VN" dirty="0" err="1">
                <a:latin typeface="Lato" panose="020F0502020204030203" pitchFamily="34" charset="0"/>
                <a:ea typeface="Lato" panose="020F0502020204030203" pitchFamily="34" charset="0"/>
                <a:cs typeface="Lato" panose="020F0502020204030203" pitchFamily="34" charset="0"/>
              </a:rPr>
              <a:t>node</a:t>
            </a:r>
            <a:r>
              <a:rPr lang="vi-VN" dirty="0">
                <a:latin typeface="Lato" panose="020F0502020204030203" pitchFamily="34" charset="0"/>
                <a:ea typeface="Lato" panose="020F0502020204030203" pitchFamily="34" charset="0"/>
                <a:cs typeface="Lato" panose="020F0502020204030203" pitchFamily="34" charset="0"/>
              </a:rPr>
              <a:t> cha </a:t>
            </a:r>
          </a:p>
          <a:p>
            <a:pPr marL="285750" indent="-285750">
              <a:buFont typeface="Wingdings" panose="05000000000000000000" pitchFamily="2" charset="2"/>
              <a:buChar char="q"/>
            </a:pPr>
            <a:r>
              <a:rPr lang="vi-VN" dirty="0">
                <a:latin typeface="Lato" panose="020F0502020204030203" pitchFamily="34" charset="0"/>
                <a:ea typeface="Lato" panose="020F0502020204030203" pitchFamily="34" charset="0"/>
                <a:cs typeface="Lato" panose="020F0502020204030203" pitchFamily="34" charset="0"/>
              </a:rPr>
              <a:t>Phương thức:</a:t>
            </a:r>
          </a:p>
          <a:p>
            <a:r>
              <a:rPr lang="vi-VN" dirty="0">
                <a:latin typeface="Lato" panose="020F0502020204030203" pitchFamily="34" charset="0"/>
                <a:ea typeface="Lato" panose="020F0502020204030203" pitchFamily="34" charset="0"/>
                <a:cs typeface="Lato" panose="020F0502020204030203" pitchFamily="34" charset="0"/>
              </a:rPr>
              <a:t>Tìm kiếm theo chiều sâu.</a:t>
            </a:r>
          </a:p>
          <a:p>
            <a:endParaRPr lang="vi-VN" dirty="0">
              <a:latin typeface="Lato" panose="020F0502020204030203" pitchFamily="34" charset="0"/>
              <a:ea typeface="Lato" panose="020F0502020204030203" pitchFamily="34" charset="0"/>
              <a:cs typeface="Lato" panose="020F0502020204030203" pitchFamily="34" charset="0"/>
            </a:endParaRPr>
          </a:p>
        </p:txBody>
      </p:sp>
      <p:pic>
        <p:nvPicPr>
          <p:cNvPr id="9" name="Picture 8" descr="A computer screen shot of code&#10;&#10;Description automatically generated">
            <a:extLst>
              <a:ext uri="{FF2B5EF4-FFF2-40B4-BE49-F238E27FC236}">
                <a16:creationId xmlns:a16="http://schemas.microsoft.com/office/drawing/2014/main" id="{552ABB71-1A2C-5C54-B557-88CC8FF53352}"/>
              </a:ext>
            </a:extLst>
          </p:cNvPr>
          <p:cNvPicPr>
            <a:picLocks noChangeAspect="1"/>
          </p:cNvPicPr>
          <p:nvPr/>
        </p:nvPicPr>
        <p:blipFill>
          <a:blip r:embed="rId2"/>
          <a:stretch>
            <a:fillRect/>
          </a:stretch>
        </p:blipFill>
        <p:spPr>
          <a:xfrm>
            <a:off x="310243" y="3289960"/>
            <a:ext cx="5960425" cy="2514600"/>
          </a:xfrm>
          <a:prstGeom prst="rect">
            <a:avLst/>
          </a:prstGeom>
        </p:spPr>
      </p:pic>
    </p:spTree>
    <p:extLst>
      <p:ext uri="{BB962C8B-B14F-4D97-AF65-F5344CB8AC3E}">
        <p14:creationId xmlns:p14="http://schemas.microsoft.com/office/powerpoint/2010/main" val="3287178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906EF-4E54-3235-A931-851AE43A816E}"/>
              </a:ext>
            </a:extLst>
          </p:cNvPr>
          <p:cNvSpPr>
            <a:spLocks noGrp="1"/>
          </p:cNvSpPr>
          <p:nvPr>
            <p:ph type="title"/>
          </p:nvPr>
        </p:nvSpPr>
        <p:spPr/>
        <p:txBody>
          <a:bodyPr/>
          <a:lstStyle/>
          <a:p>
            <a:r>
              <a:rPr lang="en-US"/>
              <a:t>2. </a:t>
            </a:r>
            <a:r>
              <a:rPr lang="en-US" err="1"/>
              <a:t>Phương</a:t>
            </a:r>
            <a:r>
              <a:rPr lang="en-US"/>
              <a:t> </a:t>
            </a:r>
            <a:r>
              <a:rPr lang="en-US" err="1"/>
              <a:t>pháp</a:t>
            </a:r>
            <a:r>
              <a:rPr lang="en-US"/>
              <a:t> </a:t>
            </a:r>
            <a:r>
              <a:rPr lang="en-US" err="1"/>
              <a:t>thực</a:t>
            </a:r>
            <a:r>
              <a:rPr lang="en-US"/>
              <a:t> </a:t>
            </a:r>
            <a:r>
              <a:rPr lang="en-US" err="1"/>
              <a:t>hiện</a:t>
            </a:r>
            <a:endParaRPr lang="en-US"/>
          </a:p>
        </p:txBody>
      </p:sp>
      <p:sp>
        <p:nvSpPr>
          <p:cNvPr id="3" name="Text Placeholder 2">
            <a:extLst>
              <a:ext uri="{FF2B5EF4-FFF2-40B4-BE49-F238E27FC236}">
                <a16:creationId xmlns:a16="http://schemas.microsoft.com/office/drawing/2014/main" id="{77858439-4F4F-0BEC-81BF-F7695536028A}"/>
              </a:ext>
            </a:extLst>
          </p:cNvPr>
          <p:cNvSpPr>
            <a:spLocks noGrp="1"/>
          </p:cNvSpPr>
          <p:nvPr>
            <p:ph type="body" sz="quarter" idx="13"/>
          </p:nvPr>
        </p:nvSpPr>
        <p:spPr>
          <a:xfrm>
            <a:off x="337540" y="1032510"/>
            <a:ext cx="3152110" cy="1580061"/>
          </a:xfrm>
        </p:spPr>
        <p:txBody>
          <a:bodyPr lIns="91440" tIns="45720" rIns="91440" bIns="45720" anchor="t"/>
          <a:lstStyle/>
          <a:p>
            <a:pPr marL="0" indent="0">
              <a:buNone/>
            </a:pPr>
            <a:r>
              <a:rPr lang="vi-VN" sz="1800" b="1" dirty="0">
                <a:latin typeface="Lato"/>
                <a:ea typeface="Lato"/>
                <a:cs typeface="Lato"/>
              </a:rPr>
              <a:t>Xóa Node </a:t>
            </a:r>
          </a:p>
          <a:p>
            <a:pPr>
              <a:buFont typeface="Wingdings" panose="05000000000000000000" pitchFamily="2" charset="2"/>
              <a:buChar char="q"/>
            </a:pPr>
            <a:r>
              <a:rPr lang="vi-VN" sz="1800" dirty="0">
                <a:latin typeface="Lato"/>
                <a:ea typeface="Lato"/>
                <a:cs typeface="Lato"/>
              </a:rPr>
              <a:t>Mục tiêu:</a:t>
            </a:r>
          </a:p>
          <a:p>
            <a:r>
              <a:rPr lang="vi-VN" sz="1800" dirty="0">
                <a:latin typeface="Lato"/>
                <a:ea typeface="Lato"/>
                <a:cs typeface="Lato"/>
              </a:rPr>
              <a:t>Xóa một </a:t>
            </a:r>
            <a:r>
              <a:rPr lang="vi-VN" sz="1800" dirty="0" err="1">
                <a:latin typeface="Lato"/>
                <a:ea typeface="Lato"/>
                <a:cs typeface="Lato"/>
              </a:rPr>
              <a:t>node</a:t>
            </a:r>
            <a:r>
              <a:rPr lang="vi-VN" sz="1800" dirty="0">
                <a:latin typeface="Lato"/>
                <a:ea typeface="Lato"/>
                <a:cs typeface="Lato"/>
              </a:rPr>
              <a:t> khỏi cây và giải phóng bộ nhớ của tất cả </a:t>
            </a:r>
            <a:r>
              <a:rPr lang="vi-VN" sz="1800" dirty="0" err="1">
                <a:latin typeface="Lato"/>
                <a:ea typeface="Lato"/>
                <a:cs typeface="Lato"/>
              </a:rPr>
              <a:t>node</a:t>
            </a:r>
            <a:r>
              <a:rPr lang="vi-VN" sz="1800" dirty="0">
                <a:latin typeface="Lato"/>
                <a:ea typeface="Lato"/>
                <a:cs typeface="Lato"/>
              </a:rPr>
              <a:t> con.</a:t>
            </a:r>
          </a:p>
          <a:p>
            <a:pPr>
              <a:buFont typeface="Wingdings" panose="05000000000000000000" pitchFamily="2" charset="2"/>
              <a:buChar char="q"/>
            </a:pPr>
            <a:r>
              <a:rPr lang="vi-VN" sz="1800" dirty="0">
                <a:latin typeface="Lato"/>
                <a:ea typeface="Lato"/>
                <a:cs typeface="Lato"/>
              </a:rPr>
              <a:t>Phương thức:</a:t>
            </a:r>
          </a:p>
          <a:p>
            <a:r>
              <a:rPr lang="vi-VN" sz="1800" dirty="0">
                <a:latin typeface="Lato"/>
                <a:ea typeface="Lato"/>
                <a:cs typeface="Lato"/>
              </a:rPr>
              <a:t>Hàm </a:t>
            </a:r>
            <a:r>
              <a:rPr lang="vi-VN" sz="1800" dirty="0" err="1">
                <a:latin typeface="Lato"/>
                <a:ea typeface="Lato"/>
                <a:cs typeface="Lato"/>
              </a:rPr>
              <a:t>xoaAE</a:t>
            </a:r>
            <a:r>
              <a:rPr lang="vi-VN" sz="1800" dirty="0">
                <a:latin typeface="Lato"/>
                <a:ea typeface="Lato"/>
                <a:cs typeface="Lato"/>
              </a:rPr>
              <a:t>:</a:t>
            </a:r>
          </a:p>
          <a:p>
            <a:endParaRPr lang="en-US" sz="1800" dirty="0"/>
          </a:p>
        </p:txBody>
      </p:sp>
      <p:sp>
        <p:nvSpPr>
          <p:cNvPr id="4" name="Slide Number Placeholder 3">
            <a:extLst>
              <a:ext uri="{FF2B5EF4-FFF2-40B4-BE49-F238E27FC236}">
                <a16:creationId xmlns:a16="http://schemas.microsoft.com/office/drawing/2014/main" id="{83849E9D-E60E-ED59-F2D0-AC9E86EBD26A}"/>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6" name="TextBox 5">
            <a:extLst>
              <a:ext uri="{FF2B5EF4-FFF2-40B4-BE49-F238E27FC236}">
                <a16:creationId xmlns:a16="http://schemas.microsoft.com/office/drawing/2014/main" id="{DD9907F5-0482-C943-9AEA-9F892D412FA7}"/>
              </a:ext>
            </a:extLst>
          </p:cNvPr>
          <p:cNvSpPr txBox="1"/>
          <p:nvPr/>
        </p:nvSpPr>
        <p:spPr>
          <a:xfrm>
            <a:off x="6571861" y="1032510"/>
            <a:ext cx="4652865" cy="3139321"/>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q"/>
            </a:pPr>
            <a:r>
              <a:rPr lang="vi-VN" dirty="0">
                <a:latin typeface="Lato" panose="020F0502020204030203" pitchFamily="34" charset="0"/>
                <a:ea typeface="Lato" panose="020F0502020204030203" pitchFamily="34" charset="0"/>
                <a:cs typeface="Lato" panose="020F0502020204030203" pitchFamily="34" charset="0"/>
              </a:rPr>
              <a:t>Giải thuật:</a:t>
            </a:r>
          </a:p>
          <a:p>
            <a:r>
              <a:rPr lang="vi-VN" dirty="0">
                <a:latin typeface="Lato" panose="020F0502020204030203" pitchFamily="34" charset="0"/>
                <a:ea typeface="Lato" panose="020F0502020204030203" pitchFamily="34" charset="0"/>
                <a:cs typeface="Lato" panose="020F0502020204030203" pitchFamily="34" charset="0"/>
              </a:rPr>
              <a:t>1.Tìm </a:t>
            </a:r>
            <a:r>
              <a:rPr lang="vi-VN" dirty="0" err="1">
                <a:latin typeface="Lato" panose="020F0502020204030203" pitchFamily="34" charset="0"/>
                <a:ea typeface="Lato" panose="020F0502020204030203" pitchFamily="34" charset="0"/>
                <a:cs typeface="Lato" panose="020F0502020204030203" pitchFamily="34" charset="0"/>
              </a:rPr>
              <a:t>node</a:t>
            </a:r>
            <a:r>
              <a:rPr lang="vi-VN" dirty="0">
                <a:latin typeface="Lato" panose="020F0502020204030203" pitchFamily="34" charset="0"/>
                <a:ea typeface="Lato" panose="020F0502020204030203" pitchFamily="34" charset="0"/>
                <a:cs typeface="Lato" panose="020F0502020204030203" pitchFamily="34" charset="0"/>
              </a:rPr>
              <a:t> cần xóa bằng </a:t>
            </a:r>
            <a:r>
              <a:rPr lang="vi-VN" dirty="0" err="1">
                <a:latin typeface="Lato" panose="020F0502020204030203" pitchFamily="34" charset="0"/>
                <a:ea typeface="Lato" panose="020F0502020204030203" pitchFamily="34" charset="0"/>
                <a:cs typeface="Lato" panose="020F0502020204030203" pitchFamily="34" charset="0"/>
              </a:rPr>
              <a:t>findDfs</a:t>
            </a:r>
            <a:r>
              <a:rPr lang="vi-VN" dirty="0">
                <a:latin typeface="Lato" panose="020F0502020204030203" pitchFamily="34" charset="0"/>
                <a:ea typeface="Lato" panose="020F0502020204030203" pitchFamily="34" charset="0"/>
                <a:cs typeface="Lato" panose="020F0502020204030203" pitchFamily="34" charset="0"/>
              </a:rPr>
              <a:t>.</a:t>
            </a:r>
          </a:p>
          <a:p>
            <a:r>
              <a:rPr lang="vi-VN" dirty="0">
                <a:latin typeface="Lato" panose="020F0502020204030203" pitchFamily="34" charset="0"/>
                <a:ea typeface="Lato" panose="020F0502020204030203" pitchFamily="34" charset="0"/>
                <a:cs typeface="Lato" panose="020F0502020204030203" pitchFamily="34" charset="0"/>
              </a:rPr>
              <a:t>2.Nếu </a:t>
            </a:r>
            <a:r>
              <a:rPr lang="vi-VN" dirty="0" err="1">
                <a:latin typeface="Lato" panose="020F0502020204030203" pitchFamily="34" charset="0"/>
                <a:ea typeface="Lato" panose="020F0502020204030203" pitchFamily="34" charset="0"/>
                <a:cs typeface="Lato" panose="020F0502020204030203" pitchFamily="34" charset="0"/>
              </a:rPr>
              <a:t>node</a:t>
            </a:r>
            <a:r>
              <a:rPr lang="vi-VN" dirty="0">
                <a:latin typeface="Lato" panose="020F0502020204030203" pitchFamily="34" charset="0"/>
                <a:ea typeface="Lato" panose="020F0502020204030203" pitchFamily="34" charset="0"/>
                <a:cs typeface="Lato" panose="020F0502020204030203" pitchFamily="34" charset="0"/>
              </a:rPr>
              <a:t> cần xóa là </a:t>
            </a:r>
            <a:r>
              <a:rPr lang="vi-VN" dirty="0" err="1">
                <a:latin typeface="Lato" panose="020F0502020204030203" pitchFamily="34" charset="0"/>
                <a:ea typeface="Lato" panose="020F0502020204030203" pitchFamily="34" charset="0"/>
                <a:cs typeface="Lato" panose="020F0502020204030203" pitchFamily="34" charset="0"/>
              </a:rPr>
              <a:t>node</a:t>
            </a:r>
            <a:r>
              <a:rPr lang="vi-VN" dirty="0">
                <a:latin typeface="Lato" panose="020F0502020204030203" pitchFamily="34" charset="0"/>
                <a:ea typeface="Lato" panose="020F0502020204030203" pitchFamily="34" charset="0"/>
                <a:cs typeface="Lato" panose="020F0502020204030203" pitchFamily="34" charset="0"/>
              </a:rPr>
              <a:t> đầu tiên, cập nhật </a:t>
            </a:r>
            <a:r>
              <a:rPr lang="vi-VN" dirty="0" err="1">
                <a:latin typeface="Lato" panose="020F0502020204030203" pitchFamily="34" charset="0"/>
                <a:ea typeface="Lato" panose="020F0502020204030203" pitchFamily="34" charset="0"/>
                <a:cs typeface="Lato" panose="020F0502020204030203" pitchFamily="34" charset="0"/>
              </a:rPr>
              <a:t>head</a:t>
            </a:r>
            <a:r>
              <a:rPr lang="vi-VN" dirty="0">
                <a:latin typeface="Lato" panose="020F0502020204030203" pitchFamily="34" charset="0"/>
                <a:ea typeface="Lato" panose="020F0502020204030203" pitchFamily="34" charset="0"/>
                <a:cs typeface="Lato" panose="020F0502020204030203" pitchFamily="34" charset="0"/>
              </a:rPr>
              <a:t> trỏ tới </a:t>
            </a:r>
            <a:r>
              <a:rPr lang="vi-VN" dirty="0" err="1">
                <a:latin typeface="Lato" panose="020F0502020204030203" pitchFamily="34" charset="0"/>
                <a:ea typeface="Lato" panose="020F0502020204030203" pitchFamily="34" charset="0"/>
                <a:cs typeface="Lato" panose="020F0502020204030203" pitchFamily="34" charset="0"/>
              </a:rPr>
              <a:t>sibling</a:t>
            </a:r>
            <a:r>
              <a:rPr lang="vi-VN" dirty="0">
                <a:latin typeface="Lato" panose="020F0502020204030203" pitchFamily="34" charset="0"/>
                <a:ea typeface="Lato" panose="020F0502020204030203" pitchFamily="34" charset="0"/>
                <a:cs typeface="Lato" panose="020F0502020204030203" pitchFamily="34" charset="0"/>
              </a:rPr>
              <a:t>.</a:t>
            </a:r>
          </a:p>
          <a:p>
            <a:r>
              <a:rPr lang="vi-VN" dirty="0">
                <a:latin typeface="Lato" panose="020F0502020204030203" pitchFamily="34" charset="0"/>
                <a:ea typeface="Lato" panose="020F0502020204030203" pitchFamily="34" charset="0"/>
                <a:cs typeface="Lato" panose="020F0502020204030203" pitchFamily="34" charset="0"/>
              </a:rPr>
              <a:t>3.Nếu </a:t>
            </a:r>
            <a:r>
              <a:rPr lang="vi-VN" dirty="0" err="1">
                <a:latin typeface="Lato" panose="020F0502020204030203" pitchFamily="34" charset="0"/>
                <a:ea typeface="Lato" panose="020F0502020204030203" pitchFamily="34" charset="0"/>
                <a:cs typeface="Lato" panose="020F0502020204030203" pitchFamily="34" charset="0"/>
              </a:rPr>
              <a:t>node</a:t>
            </a:r>
            <a:r>
              <a:rPr lang="vi-VN" dirty="0">
                <a:latin typeface="Lato" panose="020F0502020204030203" pitchFamily="34" charset="0"/>
                <a:ea typeface="Lato" panose="020F0502020204030203" pitchFamily="34" charset="0"/>
                <a:cs typeface="Lato" panose="020F0502020204030203" pitchFamily="34" charset="0"/>
              </a:rPr>
              <a:t> nằm giữa, cập nhật liên kết của </a:t>
            </a:r>
            <a:r>
              <a:rPr lang="vi-VN" dirty="0" err="1">
                <a:latin typeface="Lato" panose="020F0502020204030203" pitchFamily="34" charset="0"/>
                <a:ea typeface="Lato" panose="020F0502020204030203" pitchFamily="34" charset="0"/>
                <a:cs typeface="Lato" panose="020F0502020204030203" pitchFamily="34" charset="0"/>
              </a:rPr>
              <a:t>sibling</a:t>
            </a:r>
            <a:r>
              <a:rPr lang="vi-VN" dirty="0">
                <a:latin typeface="Lato" panose="020F0502020204030203" pitchFamily="34" charset="0"/>
                <a:ea typeface="Lato" panose="020F0502020204030203" pitchFamily="34" charset="0"/>
                <a:cs typeface="Lato" panose="020F0502020204030203" pitchFamily="34" charset="0"/>
              </a:rPr>
              <a:t> trước và sau nó.</a:t>
            </a:r>
          </a:p>
          <a:p>
            <a:r>
              <a:rPr lang="vi-VN" dirty="0">
                <a:latin typeface="Lato" panose="020F0502020204030203" pitchFamily="34" charset="0"/>
                <a:ea typeface="Lato" panose="020F0502020204030203" pitchFamily="34" charset="0"/>
                <a:cs typeface="Lato" panose="020F0502020204030203" pitchFamily="34" charset="0"/>
              </a:rPr>
              <a:t>4.Sử dụng </a:t>
            </a:r>
            <a:r>
              <a:rPr lang="vi-VN" dirty="0" err="1">
                <a:latin typeface="Lato" panose="020F0502020204030203" pitchFamily="34" charset="0"/>
                <a:ea typeface="Lato" panose="020F0502020204030203" pitchFamily="34" charset="0"/>
                <a:cs typeface="Lato" panose="020F0502020204030203" pitchFamily="34" charset="0"/>
              </a:rPr>
              <a:t>freeTree</a:t>
            </a:r>
            <a:r>
              <a:rPr lang="vi-VN" dirty="0">
                <a:latin typeface="Lato" panose="020F0502020204030203" pitchFamily="34" charset="0"/>
                <a:ea typeface="Lato" panose="020F0502020204030203" pitchFamily="34" charset="0"/>
                <a:cs typeface="Lato" panose="020F0502020204030203" pitchFamily="34" charset="0"/>
              </a:rPr>
              <a:t> để giải phóng bộ nhớ động của </a:t>
            </a:r>
            <a:r>
              <a:rPr lang="vi-VN" dirty="0" err="1">
                <a:latin typeface="Lato" panose="020F0502020204030203" pitchFamily="34" charset="0"/>
                <a:ea typeface="Lato" panose="020F0502020204030203" pitchFamily="34" charset="0"/>
                <a:cs typeface="Lato" panose="020F0502020204030203" pitchFamily="34" charset="0"/>
              </a:rPr>
              <a:t>node</a:t>
            </a:r>
            <a:r>
              <a:rPr lang="vi-VN" dirty="0">
                <a:latin typeface="Lato" panose="020F0502020204030203" pitchFamily="34" charset="0"/>
                <a:ea typeface="Lato" panose="020F0502020204030203" pitchFamily="34" charset="0"/>
                <a:cs typeface="Lato" panose="020F0502020204030203" pitchFamily="34" charset="0"/>
              </a:rPr>
              <a:t> và tất cả cây con của nó.</a:t>
            </a:r>
          </a:p>
          <a:p>
            <a:pPr marL="285750" indent="-285750">
              <a:buFont typeface="Wingdings" panose="05000000000000000000" pitchFamily="2" charset="2"/>
              <a:buChar char="q"/>
            </a:pPr>
            <a:r>
              <a:rPr lang="vi-VN" dirty="0">
                <a:latin typeface="Lato" panose="020F0502020204030203" pitchFamily="34" charset="0"/>
                <a:ea typeface="Lato" panose="020F0502020204030203" pitchFamily="34" charset="0"/>
                <a:cs typeface="Lato" panose="020F0502020204030203" pitchFamily="34" charset="0"/>
              </a:rPr>
              <a:t>Đặc điểm:</a:t>
            </a:r>
          </a:p>
          <a:p>
            <a:r>
              <a:rPr lang="vi-VN" dirty="0">
                <a:latin typeface="Lato" panose="020F0502020204030203" pitchFamily="34" charset="0"/>
                <a:ea typeface="Lato" panose="020F0502020204030203" pitchFamily="34" charset="0"/>
                <a:cs typeface="Lato" panose="020F0502020204030203" pitchFamily="34" charset="0"/>
              </a:rPr>
              <a:t>•Độ phức tạp thời gian: O(n) với n là số </a:t>
            </a:r>
            <a:r>
              <a:rPr lang="vi-VN" dirty="0" err="1">
                <a:latin typeface="Lato" panose="020F0502020204030203" pitchFamily="34" charset="0"/>
                <a:ea typeface="Lato" panose="020F0502020204030203" pitchFamily="34" charset="0"/>
                <a:cs typeface="Lato" panose="020F0502020204030203" pitchFamily="34" charset="0"/>
              </a:rPr>
              <a:t>node</a:t>
            </a:r>
            <a:r>
              <a:rPr lang="vi-VN" dirty="0">
                <a:latin typeface="Lato" panose="020F0502020204030203" pitchFamily="34" charset="0"/>
                <a:ea typeface="Lato" panose="020F0502020204030203" pitchFamily="34" charset="0"/>
                <a:cs typeface="Lato" panose="020F0502020204030203" pitchFamily="34" charset="0"/>
              </a:rPr>
              <a:t> anh em.</a:t>
            </a:r>
          </a:p>
        </p:txBody>
      </p:sp>
      <p:pic>
        <p:nvPicPr>
          <p:cNvPr id="7" name="Picture 6" descr="A screen shot of a computer code&#10;&#10;Description automatically generated">
            <a:extLst>
              <a:ext uri="{FF2B5EF4-FFF2-40B4-BE49-F238E27FC236}">
                <a16:creationId xmlns:a16="http://schemas.microsoft.com/office/drawing/2014/main" id="{45A8256D-74EC-A095-A464-54AF0F29E043}"/>
              </a:ext>
            </a:extLst>
          </p:cNvPr>
          <p:cNvPicPr>
            <a:picLocks noChangeAspect="1"/>
          </p:cNvPicPr>
          <p:nvPr/>
        </p:nvPicPr>
        <p:blipFill>
          <a:blip r:embed="rId2"/>
          <a:stretch>
            <a:fillRect/>
          </a:stretch>
        </p:blipFill>
        <p:spPr>
          <a:xfrm>
            <a:off x="956086" y="3424114"/>
            <a:ext cx="4314004" cy="2939021"/>
          </a:xfrm>
          <a:prstGeom prst="rect">
            <a:avLst/>
          </a:prstGeom>
        </p:spPr>
      </p:pic>
    </p:spTree>
    <p:extLst>
      <p:ext uri="{BB962C8B-B14F-4D97-AF65-F5344CB8AC3E}">
        <p14:creationId xmlns:p14="http://schemas.microsoft.com/office/powerpoint/2010/main" val="3900251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D00DD-7011-D83E-98D9-C7D876103BEE}"/>
              </a:ext>
            </a:extLst>
          </p:cNvPr>
          <p:cNvSpPr>
            <a:spLocks noGrp="1"/>
          </p:cNvSpPr>
          <p:nvPr>
            <p:ph type="title"/>
          </p:nvPr>
        </p:nvSpPr>
        <p:spPr/>
        <p:txBody>
          <a:bodyPr/>
          <a:lstStyle/>
          <a:p>
            <a:r>
              <a:rPr lang="en-US"/>
              <a:t>2. </a:t>
            </a:r>
            <a:r>
              <a:rPr lang="en-US" err="1"/>
              <a:t>Phương</a:t>
            </a:r>
            <a:r>
              <a:rPr lang="en-US"/>
              <a:t> </a:t>
            </a:r>
            <a:r>
              <a:rPr lang="en-US" err="1"/>
              <a:t>pháp</a:t>
            </a:r>
            <a:r>
              <a:rPr lang="en-US"/>
              <a:t> </a:t>
            </a:r>
            <a:r>
              <a:rPr lang="en-US" err="1"/>
              <a:t>thực</a:t>
            </a:r>
            <a:r>
              <a:rPr lang="en-US"/>
              <a:t> </a:t>
            </a:r>
            <a:r>
              <a:rPr lang="en-US" err="1"/>
              <a:t>hiện</a:t>
            </a:r>
            <a:endParaRPr lang="en-US"/>
          </a:p>
        </p:txBody>
      </p:sp>
      <p:sp>
        <p:nvSpPr>
          <p:cNvPr id="3" name="Text Placeholder 2">
            <a:extLst>
              <a:ext uri="{FF2B5EF4-FFF2-40B4-BE49-F238E27FC236}">
                <a16:creationId xmlns:a16="http://schemas.microsoft.com/office/drawing/2014/main" id="{523B5FE2-8E90-2EC6-D009-6E8A55AB5501}"/>
              </a:ext>
            </a:extLst>
          </p:cNvPr>
          <p:cNvSpPr>
            <a:spLocks noGrp="1"/>
          </p:cNvSpPr>
          <p:nvPr>
            <p:ph type="body" sz="quarter" idx="13"/>
          </p:nvPr>
        </p:nvSpPr>
        <p:spPr>
          <a:xfrm>
            <a:off x="337539" y="1032510"/>
            <a:ext cx="4999571" cy="2177221"/>
          </a:xfrm>
        </p:spPr>
        <p:txBody>
          <a:bodyPr lIns="91440" tIns="45720" rIns="91440" bIns="45720" anchor="t"/>
          <a:lstStyle/>
          <a:p>
            <a:pPr marL="0" indent="0">
              <a:buNone/>
            </a:pPr>
            <a:r>
              <a:rPr lang="vi-VN" sz="1800" b="1" dirty="0"/>
              <a:t>Cập Nhật Đường Dẫn</a:t>
            </a:r>
          </a:p>
          <a:p>
            <a:pPr>
              <a:buFont typeface="Wingdings" panose="05000000000000000000" pitchFamily="2" charset="2"/>
              <a:buChar char="q"/>
            </a:pPr>
            <a:r>
              <a:rPr lang="vi-VN" sz="1800" dirty="0"/>
              <a:t>Mục tiêu:</a:t>
            </a:r>
          </a:p>
          <a:p>
            <a:pPr marL="0" indent="0">
              <a:buNone/>
            </a:pPr>
            <a:r>
              <a:rPr lang="vi-VN" sz="1800" dirty="0"/>
              <a:t>Cập nhật đường dẫn của </a:t>
            </a:r>
            <a:r>
              <a:rPr lang="vi-VN" sz="1800" dirty="0" err="1"/>
              <a:t>node</a:t>
            </a:r>
            <a:r>
              <a:rPr lang="vi-VN" sz="1800" dirty="0"/>
              <a:t> khi tên hoặc vị trí </a:t>
            </a:r>
            <a:r>
              <a:rPr lang="vi-VN" sz="1800" dirty="0" err="1"/>
              <a:t>node</a:t>
            </a:r>
            <a:r>
              <a:rPr lang="vi-VN" sz="1800" dirty="0"/>
              <a:t> cha thay đổi.</a:t>
            </a:r>
          </a:p>
          <a:p>
            <a:pPr>
              <a:buFont typeface="Wingdings" panose="05000000000000000000" pitchFamily="2" charset="2"/>
              <a:buChar char="q"/>
            </a:pPr>
            <a:r>
              <a:rPr lang="vi-VN" sz="1800" dirty="0"/>
              <a:t>Phương thức:</a:t>
            </a:r>
          </a:p>
          <a:p>
            <a:pPr marL="0" indent="0">
              <a:buNone/>
            </a:pPr>
            <a:r>
              <a:rPr lang="vi-VN" sz="1800" dirty="0"/>
              <a:t>Hàm </a:t>
            </a:r>
            <a:r>
              <a:rPr lang="vi-VN" sz="1800" dirty="0" err="1"/>
              <a:t>updatePath</a:t>
            </a:r>
            <a:r>
              <a:rPr lang="vi-VN" sz="1800" dirty="0"/>
              <a:t>:</a:t>
            </a:r>
          </a:p>
          <a:p>
            <a:pPr marL="0" indent="0">
              <a:buNone/>
            </a:pPr>
            <a:endParaRPr lang="en-US" sz="1800" dirty="0"/>
          </a:p>
        </p:txBody>
      </p:sp>
      <p:sp>
        <p:nvSpPr>
          <p:cNvPr id="4" name="Slide Number Placeholder 3">
            <a:extLst>
              <a:ext uri="{FF2B5EF4-FFF2-40B4-BE49-F238E27FC236}">
                <a16:creationId xmlns:a16="http://schemas.microsoft.com/office/drawing/2014/main" id="{D33D1E0E-49EA-2995-40B1-A123EB9DCF3E}"/>
              </a:ext>
            </a:extLst>
          </p:cNvPr>
          <p:cNvSpPr>
            <a:spLocks noGrp="1"/>
          </p:cNvSpPr>
          <p:nvPr>
            <p:ph type="sldNum" sz="quarter" idx="12"/>
          </p:nvPr>
        </p:nvSpPr>
        <p:spPr/>
        <p:txBody>
          <a:bodyPr/>
          <a:lstStyle/>
          <a:p>
            <a:fld id="{9EA0BE3B-158A-4EDF-80DC-E394A0D1600F}" type="slidenum">
              <a:rPr lang="en-US" smtClean="0"/>
              <a:pPr/>
              <a:t>14</a:t>
            </a:fld>
            <a:endParaRPr lang="en-US"/>
          </a:p>
        </p:txBody>
      </p:sp>
      <p:pic>
        <p:nvPicPr>
          <p:cNvPr id="5" name="Hình ảnh 1" descr="Ảnh có chứa văn bản, Phông chữ, phần mềm, ảnh chụp màn hình&#10;&#10;Mô tả được tạo tự động">
            <a:extLst>
              <a:ext uri="{FF2B5EF4-FFF2-40B4-BE49-F238E27FC236}">
                <a16:creationId xmlns:a16="http://schemas.microsoft.com/office/drawing/2014/main" id="{47FA3B14-65D7-B5F5-E1B2-04EA8916994C}"/>
              </a:ext>
            </a:extLst>
          </p:cNvPr>
          <p:cNvPicPr>
            <a:picLocks noChangeAspect="1"/>
          </p:cNvPicPr>
          <p:nvPr/>
        </p:nvPicPr>
        <p:blipFill>
          <a:blip r:embed="rId2"/>
          <a:stretch>
            <a:fillRect/>
          </a:stretch>
        </p:blipFill>
        <p:spPr>
          <a:xfrm>
            <a:off x="197246" y="3147994"/>
            <a:ext cx="6391787" cy="1497563"/>
          </a:xfrm>
          <a:prstGeom prst="rect">
            <a:avLst/>
          </a:prstGeom>
        </p:spPr>
      </p:pic>
      <p:sp>
        <p:nvSpPr>
          <p:cNvPr id="6" name="TextBox 5">
            <a:extLst>
              <a:ext uri="{FF2B5EF4-FFF2-40B4-BE49-F238E27FC236}">
                <a16:creationId xmlns:a16="http://schemas.microsoft.com/office/drawing/2014/main" id="{7D62B64C-D691-E07C-30CF-2A15B5D42559}"/>
              </a:ext>
            </a:extLst>
          </p:cNvPr>
          <p:cNvSpPr txBox="1"/>
          <p:nvPr/>
        </p:nvSpPr>
        <p:spPr>
          <a:xfrm>
            <a:off x="7259216" y="1716833"/>
            <a:ext cx="3564294" cy="2862322"/>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q"/>
            </a:pPr>
            <a:r>
              <a:rPr lang="vi-VN" dirty="0">
                <a:latin typeface="Lato" panose="020F0502020204030203" pitchFamily="34" charset="0"/>
                <a:ea typeface="Lato" panose="020F0502020204030203" pitchFamily="34" charset="0"/>
                <a:cs typeface="Lato" panose="020F0502020204030203" pitchFamily="34" charset="0"/>
              </a:rPr>
              <a:t>Giải thuật:</a:t>
            </a:r>
          </a:p>
          <a:p>
            <a:r>
              <a:rPr lang="vi-VN" dirty="0">
                <a:latin typeface="Lato" panose="020F0502020204030203" pitchFamily="34" charset="0"/>
                <a:ea typeface="Lato" panose="020F0502020204030203" pitchFamily="34" charset="0"/>
                <a:cs typeface="Lato" panose="020F0502020204030203" pitchFamily="34" charset="0"/>
              </a:rPr>
              <a:t>1.Đệ quy cập nhật </a:t>
            </a:r>
            <a:r>
              <a:rPr lang="vi-VN" dirty="0" err="1">
                <a:latin typeface="Lato" panose="020F0502020204030203" pitchFamily="34" charset="0"/>
                <a:ea typeface="Lato" panose="020F0502020204030203" pitchFamily="34" charset="0"/>
                <a:cs typeface="Lato" panose="020F0502020204030203" pitchFamily="34" charset="0"/>
              </a:rPr>
              <a:t>path</a:t>
            </a:r>
            <a:r>
              <a:rPr lang="vi-VN" dirty="0">
                <a:latin typeface="Lato" panose="020F0502020204030203" pitchFamily="34" charset="0"/>
                <a:ea typeface="Lato" panose="020F0502020204030203" pitchFamily="34" charset="0"/>
                <a:cs typeface="Lato" panose="020F0502020204030203" pitchFamily="34" charset="0"/>
              </a:rPr>
              <a:t> của </a:t>
            </a:r>
            <a:r>
              <a:rPr lang="vi-VN" dirty="0" err="1">
                <a:latin typeface="Lato" panose="020F0502020204030203" pitchFamily="34" charset="0"/>
                <a:ea typeface="Lato" panose="020F0502020204030203" pitchFamily="34" charset="0"/>
                <a:cs typeface="Lato" panose="020F0502020204030203" pitchFamily="34" charset="0"/>
              </a:rPr>
              <a:t>node</a:t>
            </a:r>
            <a:r>
              <a:rPr lang="vi-VN" dirty="0">
                <a:latin typeface="Lato" panose="020F0502020204030203" pitchFamily="34" charset="0"/>
                <a:ea typeface="Lato" panose="020F0502020204030203" pitchFamily="34" charset="0"/>
                <a:cs typeface="Lato" panose="020F0502020204030203" pitchFamily="34" charset="0"/>
              </a:rPr>
              <a:t> hiện tại dựa trên đường dẫn của cha.</a:t>
            </a:r>
          </a:p>
          <a:p>
            <a:r>
              <a:rPr lang="vi-VN" dirty="0">
                <a:latin typeface="Lato" panose="020F0502020204030203" pitchFamily="34" charset="0"/>
                <a:ea typeface="Lato" panose="020F0502020204030203" pitchFamily="34" charset="0"/>
                <a:cs typeface="Lato" panose="020F0502020204030203" pitchFamily="34" charset="0"/>
              </a:rPr>
              <a:t>2.Lặp lại quá trình với </a:t>
            </a:r>
            <a:r>
              <a:rPr lang="vi-VN" dirty="0" err="1">
                <a:latin typeface="Lato" panose="020F0502020204030203" pitchFamily="34" charset="0"/>
                <a:ea typeface="Lato" panose="020F0502020204030203" pitchFamily="34" charset="0"/>
                <a:cs typeface="Lato" panose="020F0502020204030203" pitchFamily="34" charset="0"/>
              </a:rPr>
              <a:t>child</a:t>
            </a:r>
            <a:r>
              <a:rPr lang="vi-VN" dirty="0">
                <a:latin typeface="Lato" panose="020F0502020204030203" pitchFamily="34" charset="0"/>
                <a:ea typeface="Lato" panose="020F0502020204030203" pitchFamily="34" charset="0"/>
                <a:cs typeface="Lato" panose="020F0502020204030203" pitchFamily="34" charset="0"/>
              </a:rPr>
              <a:t> và </a:t>
            </a:r>
            <a:r>
              <a:rPr lang="vi-VN" dirty="0" err="1">
                <a:latin typeface="Lato" panose="020F0502020204030203" pitchFamily="34" charset="0"/>
                <a:ea typeface="Lato" panose="020F0502020204030203" pitchFamily="34" charset="0"/>
                <a:cs typeface="Lato" panose="020F0502020204030203" pitchFamily="34" charset="0"/>
              </a:rPr>
              <a:t>sibling</a:t>
            </a:r>
            <a:r>
              <a:rPr lang="vi-VN" dirty="0">
                <a:latin typeface="Lato" panose="020F0502020204030203" pitchFamily="34" charset="0"/>
                <a:ea typeface="Lato" panose="020F0502020204030203" pitchFamily="34" charset="0"/>
                <a:cs typeface="Lato" panose="020F0502020204030203" pitchFamily="34" charset="0"/>
              </a:rPr>
              <a:t> để cập nhật toàn bộ cây con và anh em.</a:t>
            </a:r>
          </a:p>
          <a:p>
            <a:pPr marL="342900" indent="-342900">
              <a:buFont typeface="Wingdings" panose="05000000000000000000" pitchFamily="2" charset="2"/>
              <a:buChar char="q"/>
            </a:pPr>
            <a:r>
              <a:rPr lang="vi-VN" dirty="0">
                <a:latin typeface="Lato" panose="020F0502020204030203" pitchFamily="34" charset="0"/>
                <a:ea typeface="Lato" panose="020F0502020204030203" pitchFamily="34" charset="0"/>
                <a:cs typeface="Lato" panose="020F0502020204030203" pitchFamily="34" charset="0"/>
              </a:rPr>
              <a:t>Đặc điểm:</a:t>
            </a:r>
          </a:p>
          <a:p>
            <a:r>
              <a:rPr lang="vi-VN" dirty="0">
                <a:latin typeface="Lato" panose="020F0502020204030203" pitchFamily="34" charset="0"/>
                <a:ea typeface="Lato" panose="020F0502020204030203" pitchFamily="34" charset="0"/>
                <a:cs typeface="Lato" panose="020F0502020204030203" pitchFamily="34" charset="0"/>
              </a:rPr>
              <a:t>•Độ phức tạp thời gian: O(n) với n là tổng số </a:t>
            </a:r>
            <a:r>
              <a:rPr lang="vi-VN" dirty="0" err="1">
                <a:latin typeface="Lato" panose="020F0502020204030203" pitchFamily="34" charset="0"/>
                <a:ea typeface="Lato" panose="020F0502020204030203" pitchFamily="34" charset="0"/>
                <a:cs typeface="Lato" panose="020F0502020204030203" pitchFamily="34" charset="0"/>
              </a:rPr>
              <a:t>node</a:t>
            </a:r>
            <a:r>
              <a:rPr lang="vi-VN" dirty="0">
                <a:latin typeface="Lato" panose="020F0502020204030203" pitchFamily="34" charset="0"/>
                <a:ea typeface="Lato" panose="020F0502020204030203" pitchFamily="34" charset="0"/>
                <a:cs typeface="Lato" panose="020F0502020204030203" pitchFamily="34" charset="0"/>
              </a:rPr>
              <a:t> trong cây con.</a:t>
            </a:r>
          </a:p>
        </p:txBody>
      </p:sp>
    </p:spTree>
    <p:extLst>
      <p:ext uri="{BB962C8B-B14F-4D97-AF65-F5344CB8AC3E}">
        <p14:creationId xmlns:p14="http://schemas.microsoft.com/office/powerpoint/2010/main" val="2188736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7353B-0C5E-0F97-161E-CC8DB4BE1D8D}"/>
              </a:ext>
            </a:extLst>
          </p:cNvPr>
          <p:cNvSpPr>
            <a:spLocks noGrp="1"/>
          </p:cNvSpPr>
          <p:nvPr>
            <p:ph type="title"/>
          </p:nvPr>
        </p:nvSpPr>
        <p:spPr/>
        <p:txBody>
          <a:bodyPr/>
          <a:lstStyle/>
          <a:p>
            <a:r>
              <a:rPr lang="en-US"/>
              <a:t>2. </a:t>
            </a:r>
            <a:r>
              <a:rPr lang="en-US" err="1"/>
              <a:t>Phương</a:t>
            </a:r>
            <a:r>
              <a:rPr lang="en-US"/>
              <a:t> </a:t>
            </a:r>
            <a:r>
              <a:rPr lang="en-US" err="1"/>
              <a:t>pháp</a:t>
            </a:r>
            <a:r>
              <a:rPr lang="en-US"/>
              <a:t> </a:t>
            </a:r>
            <a:r>
              <a:rPr lang="en-US" err="1"/>
              <a:t>thực</a:t>
            </a:r>
            <a:r>
              <a:rPr lang="en-US"/>
              <a:t> </a:t>
            </a:r>
            <a:r>
              <a:rPr lang="en-US" err="1"/>
              <a:t>hiện</a:t>
            </a:r>
            <a:endParaRPr lang="en-US"/>
          </a:p>
        </p:txBody>
      </p:sp>
      <p:sp>
        <p:nvSpPr>
          <p:cNvPr id="3" name="Text Placeholder 2">
            <a:extLst>
              <a:ext uri="{FF2B5EF4-FFF2-40B4-BE49-F238E27FC236}">
                <a16:creationId xmlns:a16="http://schemas.microsoft.com/office/drawing/2014/main" id="{9FBCCC2F-24AB-7E41-154E-11EA048C63A5}"/>
              </a:ext>
            </a:extLst>
          </p:cNvPr>
          <p:cNvSpPr>
            <a:spLocks noGrp="1"/>
          </p:cNvSpPr>
          <p:nvPr>
            <p:ph type="body" sz="quarter" idx="13"/>
          </p:nvPr>
        </p:nvSpPr>
        <p:spPr>
          <a:xfrm>
            <a:off x="337539" y="1032510"/>
            <a:ext cx="5148861" cy="1421441"/>
          </a:xfrm>
        </p:spPr>
        <p:txBody>
          <a:bodyPr lIns="91440" tIns="45720" rIns="91440" bIns="45720" anchor="t"/>
          <a:lstStyle/>
          <a:p>
            <a:pPr marL="0" indent="0">
              <a:buNone/>
            </a:pPr>
            <a:r>
              <a:rPr lang="en-US" sz="1800" b="1" dirty="0" err="1"/>
              <a:t>Tìm</a:t>
            </a:r>
            <a:r>
              <a:rPr lang="en-US" sz="1800" b="1" dirty="0"/>
              <a:t> </a:t>
            </a:r>
            <a:r>
              <a:rPr lang="en-US" sz="1800" b="1" dirty="0" err="1"/>
              <a:t>kiếm</a:t>
            </a:r>
            <a:r>
              <a:rPr lang="en-US" sz="1800" b="1" dirty="0"/>
              <a:t> </a:t>
            </a:r>
            <a:r>
              <a:rPr lang="en-US" sz="1800" b="1" dirty="0" err="1"/>
              <a:t>tất</a:t>
            </a:r>
            <a:r>
              <a:rPr lang="en-US" sz="1800" b="1" dirty="0"/>
              <a:t> </a:t>
            </a:r>
            <a:r>
              <a:rPr lang="en-US" sz="1800" b="1" dirty="0" err="1"/>
              <a:t>cả</a:t>
            </a:r>
            <a:r>
              <a:rPr lang="en-US" sz="1800" b="1" dirty="0"/>
              <a:t> </a:t>
            </a:r>
            <a:r>
              <a:rPr lang="en-US" sz="1800" b="1" dirty="0" err="1"/>
              <a:t>đường</a:t>
            </a:r>
            <a:r>
              <a:rPr lang="en-US" sz="1800" b="1" dirty="0"/>
              <a:t> </a:t>
            </a:r>
            <a:r>
              <a:rPr lang="en-US" sz="1800" b="1" dirty="0" err="1"/>
              <a:t>dẫn</a:t>
            </a:r>
            <a:r>
              <a:rPr lang="en-US" sz="1800" b="1" dirty="0"/>
              <a:t> </a:t>
            </a:r>
            <a:r>
              <a:rPr lang="en-US" sz="1800" b="1" dirty="0" err="1"/>
              <a:t>của</a:t>
            </a:r>
            <a:r>
              <a:rPr lang="en-US" sz="1800" b="1" dirty="0"/>
              <a:t> node </a:t>
            </a:r>
            <a:r>
              <a:rPr lang="en-US" sz="1800" b="1" dirty="0" err="1"/>
              <a:t>trùng</a:t>
            </a:r>
            <a:r>
              <a:rPr lang="en-US" sz="1800" b="1" dirty="0"/>
              <a:t> </a:t>
            </a:r>
            <a:r>
              <a:rPr lang="en-US" sz="1800" b="1" dirty="0" err="1"/>
              <a:t>tên</a:t>
            </a:r>
            <a:r>
              <a:rPr lang="en-US" sz="1800" b="1" dirty="0"/>
              <a:t>:</a:t>
            </a:r>
            <a:endParaRPr lang="en-US" dirty="0"/>
          </a:p>
          <a:p>
            <a:pPr marL="0" indent="0">
              <a:buNone/>
            </a:pPr>
            <a:r>
              <a:rPr lang="en-US" sz="1800" dirty="0" err="1"/>
              <a:t>Hàm</a:t>
            </a:r>
            <a:r>
              <a:rPr lang="en-US" sz="1800" dirty="0"/>
              <a:t> </a:t>
            </a:r>
            <a:r>
              <a:rPr lang="en-US" sz="1800" dirty="0" err="1"/>
              <a:t>findAllPaths</a:t>
            </a:r>
            <a:r>
              <a:rPr lang="en-US" sz="1800" dirty="0"/>
              <a:t> (</a:t>
            </a:r>
            <a:r>
              <a:rPr lang="en-US" sz="1800" dirty="0" err="1"/>
              <a:t>sử</a:t>
            </a:r>
            <a:r>
              <a:rPr lang="en-US" sz="1800" dirty="0"/>
              <a:t> </a:t>
            </a:r>
            <a:r>
              <a:rPr lang="en-US" sz="1800" dirty="0" err="1"/>
              <a:t>dụng</a:t>
            </a:r>
            <a:r>
              <a:rPr lang="en-US" sz="1800" dirty="0"/>
              <a:t> DFS - </a:t>
            </a:r>
            <a:r>
              <a:rPr lang="en-US" sz="1800" dirty="0" err="1"/>
              <a:t>Tìm</a:t>
            </a:r>
            <a:r>
              <a:rPr lang="en-US" sz="1800" dirty="0"/>
              <a:t> </a:t>
            </a:r>
            <a:r>
              <a:rPr lang="en-US" sz="1800" dirty="0" err="1"/>
              <a:t>kiếm</a:t>
            </a:r>
            <a:r>
              <a:rPr lang="en-US" sz="1800" dirty="0"/>
              <a:t> </a:t>
            </a:r>
            <a:r>
              <a:rPr lang="en-US" sz="1800" dirty="0" err="1"/>
              <a:t>theo</a:t>
            </a:r>
            <a:r>
              <a:rPr lang="en-US" sz="1800" dirty="0"/>
              <a:t> </a:t>
            </a:r>
            <a:r>
              <a:rPr lang="en-US" sz="1800" dirty="0" err="1"/>
              <a:t>chiều</a:t>
            </a:r>
            <a:r>
              <a:rPr lang="en-US" sz="1800" dirty="0"/>
              <a:t> </a:t>
            </a:r>
            <a:r>
              <a:rPr lang="en-US" sz="1800" dirty="0" err="1"/>
              <a:t>sâu</a:t>
            </a:r>
            <a:r>
              <a:rPr lang="en-US" sz="1800" dirty="0"/>
              <a:t>):</a:t>
            </a:r>
          </a:p>
          <a:p>
            <a:endParaRPr lang="en-US" sz="1800" dirty="0"/>
          </a:p>
        </p:txBody>
      </p:sp>
      <p:sp>
        <p:nvSpPr>
          <p:cNvPr id="4" name="Slide Number Placeholder 3">
            <a:extLst>
              <a:ext uri="{FF2B5EF4-FFF2-40B4-BE49-F238E27FC236}">
                <a16:creationId xmlns:a16="http://schemas.microsoft.com/office/drawing/2014/main" id="{A517BDBA-F506-C9CC-B896-ACB6AA5D1530}"/>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6" name="TextBox 5">
            <a:extLst>
              <a:ext uri="{FF2B5EF4-FFF2-40B4-BE49-F238E27FC236}">
                <a16:creationId xmlns:a16="http://schemas.microsoft.com/office/drawing/2014/main" id="{D0697803-3FC0-491F-DAF0-72BEA557CF86}"/>
              </a:ext>
            </a:extLst>
          </p:cNvPr>
          <p:cNvSpPr txBox="1"/>
          <p:nvPr/>
        </p:nvSpPr>
        <p:spPr>
          <a:xfrm>
            <a:off x="6287702" y="1395067"/>
            <a:ext cx="5916738" cy="3970318"/>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q"/>
            </a:pPr>
            <a:r>
              <a:rPr lang="vi-VN" dirty="0">
                <a:latin typeface="Lato" panose="020F0502020204030203" pitchFamily="34" charset="0"/>
                <a:ea typeface="Lato" panose="020F0502020204030203" pitchFamily="34" charset="0"/>
                <a:cs typeface="Lato" panose="020F0502020204030203" pitchFamily="34" charset="0"/>
              </a:rPr>
              <a:t>Giải thuật</a:t>
            </a:r>
          </a:p>
          <a:p>
            <a:r>
              <a:rPr lang="vi-VN" dirty="0">
                <a:latin typeface="Lato" panose="020F0502020204030203" pitchFamily="34" charset="0"/>
                <a:ea typeface="Lato" panose="020F0502020204030203" pitchFamily="34" charset="0"/>
                <a:cs typeface="Lato" panose="020F0502020204030203" pitchFamily="34" charset="0"/>
              </a:rPr>
              <a:t>1.Khai báo 1 mảng để lưu trữ các đường dẫn của node trùng tên và 1 biến đếm số đường dẫn đó.</a:t>
            </a:r>
          </a:p>
          <a:p>
            <a:r>
              <a:rPr lang="vi-VN" dirty="0">
                <a:latin typeface="Lato" panose="020F0502020204030203" pitchFamily="34" charset="0"/>
                <a:ea typeface="Lato" panose="020F0502020204030203" pitchFamily="34" charset="0"/>
                <a:cs typeface="Lato" panose="020F0502020204030203" pitchFamily="34" charset="0"/>
              </a:rPr>
              <a:t>2.Kiểm tra node cha nếu trùng tên thì lưu vào mảng, biến đếm tăng 1.</a:t>
            </a:r>
          </a:p>
          <a:p>
            <a:r>
              <a:rPr lang="vi-VN" dirty="0">
                <a:latin typeface="Lato" panose="020F0502020204030203" pitchFamily="34" charset="0"/>
                <a:ea typeface="Lato" panose="020F0502020204030203" pitchFamily="34" charset="0"/>
                <a:cs typeface="Lato" panose="020F0502020204030203" pitchFamily="34" charset="0"/>
              </a:rPr>
              <a:t>3.Gọi đệ quy cho node con (current-&gt;child) để tiếp tục tìm kiếm sâu hơn trong cây.</a:t>
            </a:r>
          </a:p>
          <a:p>
            <a:r>
              <a:rPr lang="vi-VN" dirty="0">
                <a:latin typeface="Lato" panose="020F0502020204030203" pitchFamily="34" charset="0"/>
                <a:ea typeface="Lato" panose="020F0502020204030203" pitchFamily="34" charset="0"/>
                <a:cs typeface="Lato" panose="020F0502020204030203" pitchFamily="34" charset="0"/>
              </a:rPr>
              <a:t>4.Gọi đệ quy cho node anh em (current-&gt;sibling) để tìm kiếm trên cùng cấp.</a:t>
            </a:r>
          </a:p>
          <a:p>
            <a:r>
              <a:rPr lang="vi-VN" dirty="0">
                <a:latin typeface="Lato" panose="020F0502020204030203" pitchFamily="34" charset="0"/>
                <a:ea typeface="Lato" panose="020F0502020204030203" pitchFamily="34" charset="0"/>
                <a:cs typeface="Lato" panose="020F0502020204030203" pitchFamily="34" charset="0"/>
              </a:rPr>
              <a:t>5.Tiếp tục đến khi toàn bộ cây được duyệt.</a:t>
            </a:r>
          </a:p>
          <a:p>
            <a:r>
              <a:rPr lang="vi-VN" dirty="0">
                <a:latin typeface="Lato" panose="020F0502020204030203" pitchFamily="34" charset="0"/>
                <a:ea typeface="Lato" panose="020F0502020204030203" pitchFamily="34" charset="0"/>
                <a:cs typeface="Lato" panose="020F0502020204030203" pitchFamily="34" charset="0"/>
              </a:rPr>
              <a:t>Độ phức tạp thời gian</a:t>
            </a:r>
          </a:p>
          <a:p>
            <a:r>
              <a:rPr lang="vi-VN" dirty="0">
                <a:latin typeface="Lato" panose="020F0502020204030203" pitchFamily="34" charset="0"/>
                <a:ea typeface="Lato" panose="020F0502020204030203" pitchFamily="34" charset="0"/>
                <a:cs typeface="Lato" panose="020F0502020204030203" pitchFamily="34" charset="0"/>
              </a:rPr>
              <a:t>•O(m): m là tổng số </a:t>
            </a:r>
            <a:r>
              <a:rPr lang="vi-VN" dirty="0" err="1">
                <a:latin typeface="Lato" panose="020F0502020204030203" pitchFamily="34" charset="0"/>
                <a:ea typeface="Lato" panose="020F0502020204030203" pitchFamily="34" charset="0"/>
                <a:cs typeface="Lato" panose="020F0502020204030203" pitchFamily="34" charset="0"/>
              </a:rPr>
              <a:t>node</a:t>
            </a:r>
            <a:r>
              <a:rPr lang="vi-VN" dirty="0">
                <a:latin typeface="Lato" panose="020F0502020204030203" pitchFamily="34" charset="0"/>
                <a:ea typeface="Lato" panose="020F0502020204030203" pitchFamily="34" charset="0"/>
                <a:cs typeface="Lato" panose="020F0502020204030203" pitchFamily="34" charset="0"/>
              </a:rPr>
              <a:t> trong cây. Do tất cả các </a:t>
            </a:r>
            <a:r>
              <a:rPr lang="vi-VN" dirty="0" err="1">
                <a:latin typeface="Lato" panose="020F0502020204030203" pitchFamily="34" charset="0"/>
                <a:ea typeface="Lato" panose="020F0502020204030203" pitchFamily="34" charset="0"/>
                <a:cs typeface="Lato" panose="020F0502020204030203" pitchFamily="34" charset="0"/>
              </a:rPr>
              <a:t>node</a:t>
            </a:r>
            <a:r>
              <a:rPr lang="vi-VN" dirty="0">
                <a:latin typeface="Lato" panose="020F0502020204030203" pitchFamily="34" charset="0"/>
                <a:ea typeface="Lato" panose="020F0502020204030203" pitchFamily="34" charset="0"/>
                <a:cs typeface="Lato" panose="020F0502020204030203" pitchFamily="34" charset="0"/>
              </a:rPr>
              <a:t> trong cây đều phải được duyệt qua để tìm các kết quả khớp.</a:t>
            </a:r>
          </a:p>
        </p:txBody>
      </p:sp>
      <p:pic>
        <p:nvPicPr>
          <p:cNvPr id="11" name="Picture 10">
            <a:extLst>
              <a:ext uri="{FF2B5EF4-FFF2-40B4-BE49-F238E27FC236}">
                <a16:creationId xmlns:a16="http://schemas.microsoft.com/office/drawing/2014/main" id="{CD3DC9E7-7F9F-E84C-3772-2ED785E77F52}"/>
              </a:ext>
            </a:extLst>
          </p:cNvPr>
          <p:cNvPicPr>
            <a:picLocks noChangeAspect="1"/>
          </p:cNvPicPr>
          <p:nvPr/>
        </p:nvPicPr>
        <p:blipFill>
          <a:blip r:embed="rId2"/>
          <a:stretch>
            <a:fillRect/>
          </a:stretch>
        </p:blipFill>
        <p:spPr>
          <a:xfrm>
            <a:off x="93379" y="2451290"/>
            <a:ext cx="6194323" cy="1481393"/>
          </a:xfrm>
          <a:prstGeom prst="rect">
            <a:avLst/>
          </a:prstGeom>
        </p:spPr>
      </p:pic>
    </p:spTree>
    <p:extLst>
      <p:ext uri="{BB962C8B-B14F-4D97-AF65-F5344CB8AC3E}">
        <p14:creationId xmlns:p14="http://schemas.microsoft.com/office/powerpoint/2010/main" val="1945494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F9E53-61CC-35C1-8E0C-8A6044799F86}"/>
              </a:ext>
            </a:extLst>
          </p:cNvPr>
          <p:cNvSpPr>
            <a:spLocks noGrp="1"/>
          </p:cNvSpPr>
          <p:nvPr>
            <p:ph type="title"/>
          </p:nvPr>
        </p:nvSpPr>
        <p:spPr/>
        <p:txBody>
          <a:bodyPr/>
          <a:lstStyle/>
          <a:p>
            <a:r>
              <a:rPr lang="en-US"/>
              <a:t>2. </a:t>
            </a:r>
            <a:r>
              <a:rPr lang="en-US" err="1"/>
              <a:t>Phương</a:t>
            </a:r>
            <a:r>
              <a:rPr lang="en-US"/>
              <a:t> </a:t>
            </a:r>
            <a:r>
              <a:rPr lang="en-US" err="1"/>
              <a:t>pháp</a:t>
            </a:r>
            <a:r>
              <a:rPr lang="en-US"/>
              <a:t> </a:t>
            </a:r>
            <a:r>
              <a:rPr lang="en-US" err="1"/>
              <a:t>thực</a:t>
            </a:r>
            <a:r>
              <a:rPr lang="en-US"/>
              <a:t> </a:t>
            </a:r>
            <a:r>
              <a:rPr lang="en-US" err="1"/>
              <a:t>hiện</a:t>
            </a:r>
            <a:endParaRPr lang="en-US"/>
          </a:p>
        </p:txBody>
      </p:sp>
      <p:sp>
        <p:nvSpPr>
          <p:cNvPr id="3" name="Text Placeholder 2">
            <a:extLst>
              <a:ext uri="{FF2B5EF4-FFF2-40B4-BE49-F238E27FC236}">
                <a16:creationId xmlns:a16="http://schemas.microsoft.com/office/drawing/2014/main" id="{0492C5B6-92D2-A51E-F9B0-F9F3ECEBD213}"/>
              </a:ext>
            </a:extLst>
          </p:cNvPr>
          <p:cNvSpPr>
            <a:spLocks noGrp="1"/>
          </p:cNvSpPr>
          <p:nvPr>
            <p:ph type="body" sz="quarter" idx="13"/>
          </p:nvPr>
        </p:nvSpPr>
        <p:spPr>
          <a:xfrm>
            <a:off x="337539" y="1032511"/>
            <a:ext cx="3842575" cy="1859980"/>
          </a:xfrm>
        </p:spPr>
        <p:txBody>
          <a:bodyPr lIns="91440" tIns="45720" rIns="91440" bIns="45720" anchor="t"/>
          <a:lstStyle/>
          <a:p>
            <a:pPr marL="0" indent="0">
              <a:buNone/>
            </a:pPr>
            <a:r>
              <a:rPr lang="vi-VN" sz="1800" b="1" dirty="0">
                <a:latin typeface="Lato"/>
                <a:ea typeface="Lato"/>
                <a:cs typeface="Lato"/>
              </a:rPr>
              <a:t>Hiển Thị Cây Thư Mục</a:t>
            </a:r>
          </a:p>
          <a:p>
            <a:pPr>
              <a:buFont typeface="Wingdings" panose="05000000000000000000" pitchFamily="2" charset="2"/>
              <a:buChar char="q"/>
            </a:pPr>
            <a:r>
              <a:rPr lang="vi-VN" sz="1800" dirty="0">
                <a:latin typeface="Lato"/>
                <a:ea typeface="Lato"/>
                <a:cs typeface="Lato"/>
              </a:rPr>
              <a:t>Mục tiêu:</a:t>
            </a:r>
          </a:p>
          <a:p>
            <a:r>
              <a:rPr lang="vi-VN" sz="1800" dirty="0">
                <a:latin typeface="Lato"/>
                <a:ea typeface="Lato"/>
                <a:cs typeface="Lato"/>
              </a:rPr>
              <a:t>Hiển thị cấu trúc cây thư mục hoặc danh sách các thư mục/tệp con.</a:t>
            </a:r>
          </a:p>
          <a:p>
            <a:pPr>
              <a:buFont typeface="Wingdings" panose="05000000000000000000" pitchFamily="2" charset="2"/>
              <a:buChar char="q"/>
            </a:pPr>
            <a:r>
              <a:rPr lang="vi-VN" sz="1800" dirty="0">
                <a:latin typeface="Lato"/>
                <a:ea typeface="Lato"/>
                <a:cs typeface="Lato"/>
              </a:rPr>
              <a:t>Phương thức:</a:t>
            </a:r>
          </a:p>
          <a:p>
            <a:r>
              <a:rPr lang="vi-VN" sz="1800" dirty="0">
                <a:latin typeface="Lato"/>
                <a:ea typeface="Lato"/>
                <a:cs typeface="Lato"/>
              </a:rPr>
              <a:t>Hàm in:</a:t>
            </a:r>
          </a:p>
          <a:p>
            <a:endParaRPr lang="en-US" sz="1800" dirty="0"/>
          </a:p>
        </p:txBody>
      </p:sp>
      <p:sp>
        <p:nvSpPr>
          <p:cNvPr id="4" name="Slide Number Placeholder 3">
            <a:extLst>
              <a:ext uri="{FF2B5EF4-FFF2-40B4-BE49-F238E27FC236}">
                <a16:creationId xmlns:a16="http://schemas.microsoft.com/office/drawing/2014/main" id="{4BAD35DA-7365-DCBC-69F5-1032013DB1A0}"/>
              </a:ext>
            </a:extLst>
          </p:cNvPr>
          <p:cNvSpPr>
            <a:spLocks noGrp="1"/>
          </p:cNvSpPr>
          <p:nvPr>
            <p:ph type="sldNum" sz="quarter" idx="12"/>
          </p:nvPr>
        </p:nvSpPr>
        <p:spPr/>
        <p:txBody>
          <a:bodyPr/>
          <a:lstStyle/>
          <a:p>
            <a:fld id="{9EA0BE3B-158A-4EDF-80DC-E394A0D1600F}" type="slidenum">
              <a:rPr lang="en-US" smtClean="0"/>
              <a:pPr/>
              <a:t>16</a:t>
            </a:fld>
            <a:endParaRPr lang="en-US"/>
          </a:p>
        </p:txBody>
      </p:sp>
      <p:pic>
        <p:nvPicPr>
          <p:cNvPr id="5" name="Hình ảnh 1" descr="Ảnh có chứa văn bản, ảnh chụp màn hình, Phông chữ&#10;&#10;Mô tả được tạo tự động">
            <a:extLst>
              <a:ext uri="{FF2B5EF4-FFF2-40B4-BE49-F238E27FC236}">
                <a16:creationId xmlns:a16="http://schemas.microsoft.com/office/drawing/2014/main" id="{AD617DD7-3B68-E50A-E151-269F0DEE2153}"/>
              </a:ext>
            </a:extLst>
          </p:cNvPr>
          <p:cNvPicPr>
            <a:picLocks noChangeAspect="1"/>
          </p:cNvPicPr>
          <p:nvPr/>
        </p:nvPicPr>
        <p:blipFill>
          <a:blip r:embed="rId2"/>
          <a:stretch>
            <a:fillRect/>
          </a:stretch>
        </p:blipFill>
        <p:spPr>
          <a:xfrm>
            <a:off x="337539" y="3638939"/>
            <a:ext cx="5943600" cy="1240790"/>
          </a:xfrm>
          <a:prstGeom prst="rect">
            <a:avLst/>
          </a:prstGeom>
        </p:spPr>
      </p:pic>
      <p:sp>
        <p:nvSpPr>
          <p:cNvPr id="6" name="TextBox 5">
            <a:extLst>
              <a:ext uri="{FF2B5EF4-FFF2-40B4-BE49-F238E27FC236}">
                <a16:creationId xmlns:a16="http://schemas.microsoft.com/office/drawing/2014/main" id="{823D0441-C6E6-BED6-68C5-D9EB64C6071F}"/>
              </a:ext>
            </a:extLst>
          </p:cNvPr>
          <p:cNvSpPr txBox="1"/>
          <p:nvPr/>
        </p:nvSpPr>
        <p:spPr>
          <a:xfrm>
            <a:off x="7408506" y="1278294"/>
            <a:ext cx="4444758" cy="3139321"/>
          </a:xfrm>
          <a:prstGeom prst="rect">
            <a:avLst/>
          </a:prstGeom>
          <a:noFill/>
        </p:spPr>
        <p:txBody>
          <a:bodyPr wrap="square" lIns="91440" tIns="45720" rIns="91440" bIns="45720" rtlCol="0" anchor="t">
            <a:spAutoFit/>
          </a:bodyPr>
          <a:lstStyle/>
          <a:p>
            <a:pPr marL="285750" indent="-285750">
              <a:buFont typeface="Wingdings"/>
              <a:buChar char="q"/>
            </a:pPr>
            <a:r>
              <a:rPr lang="vi-VN" dirty="0">
                <a:latin typeface="Arial"/>
                <a:cs typeface="Arial"/>
              </a:rPr>
              <a:t>Giải thuật:</a:t>
            </a:r>
            <a:endParaRPr lang="en-US">
              <a:ea typeface="Calibri" panose="020F0502020204030204"/>
              <a:cs typeface="Calibri" panose="020F0502020204030204"/>
            </a:endParaRPr>
          </a:p>
          <a:p>
            <a:r>
              <a:rPr lang="vi-VN" dirty="0">
                <a:latin typeface="Arial"/>
                <a:cs typeface="Arial"/>
              </a:rPr>
              <a:t>•Sử dụng đệ quy:</a:t>
            </a:r>
          </a:p>
          <a:p>
            <a:r>
              <a:rPr lang="vi-VN" dirty="0">
                <a:latin typeface="Arial"/>
                <a:cs typeface="Arial"/>
              </a:rPr>
              <a:t>1. Hiển thị </a:t>
            </a:r>
            <a:r>
              <a:rPr lang="vi-VN" dirty="0" err="1">
                <a:latin typeface="Arial"/>
                <a:cs typeface="Arial"/>
              </a:rPr>
              <a:t>node</a:t>
            </a:r>
            <a:r>
              <a:rPr lang="vi-VN" dirty="0">
                <a:latin typeface="Arial"/>
                <a:cs typeface="Arial"/>
              </a:rPr>
              <a:t> hiện tại với đúng số lượng khoảng trắng để tạo lề.</a:t>
            </a:r>
          </a:p>
          <a:p>
            <a:r>
              <a:rPr lang="vi-VN">
                <a:latin typeface="Arial"/>
                <a:cs typeface="Arial"/>
              </a:rPr>
              <a:t>2.Gọi lại hàm với </a:t>
            </a:r>
            <a:r>
              <a:rPr lang="vi-VN" err="1">
                <a:latin typeface="Arial"/>
                <a:cs typeface="Arial"/>
              </a:rPr>
              <a:t>child</a:t>
            </a:r>
            <a:r>
              <a:rPr lang="vi-VN" dirty="0">
                <a:latin typeface="Arial"/>
                <a:cs typeface="Arial"/>
              </a:rPr>
              <a:t> để hiển thị các thư mục con.</a:t>
            </a:r>
          </a:p>
          <a:p>
            <a:r>
              <a:rPr lang="vi-VN" dirty="0">
                <a:latin typeface="Arial"/>
                <a:cs typeface="Arial"/>
              </a:rPr>
              <a:t>3.Duyệt qua các </a:t>
            </a:r>
            <a:r>
              <a:rPr lang="vi-VN" dirty="0" err="1">
                <a:latin typeface="Arial"/>
                <a:cs typeface="Arial"/>
              </a:rPr>
              <a:t>sibling</a:t>
            </a:r>
            <a:r>
              <a:rPr lang="vi-VN" dirty="0">
                <a:latin typeface="Arial"/>
                <a:cs typeface="Arial"/>
              </a:rPr>
              <a:t> để hiển thị các thư mục ngang cấp.</a:t>
            </a:r>
          </a:p>
          <a:p>
            <a:pPr marL="285750" indent="-285750">
              <a:buFont typeface="Wingdings"/>
              <a:buChar char="q"/>
            </a:pPr>
            <a:r>
              <a:rPr lang="vi-VN" dirty="0">
                <a:latin typeface="Arial"/>
                <a:cs typeface="Arial"/>
              </a:rPr>
              <a:t>Đặc điểm:</a:t>
            </a:r>
          </a:p>
          <a:p>
            <a:r>
              <a:rPr lang="vi-VN" dirty="0">
                <a:latin typeface="Arial"/>
                <a:cs typeface="Arial"/>
              </a:rPr>
              <a:t>•Độ phức tạp thời gian: O(n) với n là số </a:t>
            </a:r>
            <a:r>
              <a:rPr lang="vi-VN" dirty="0" err="1">
                <a:latin typeface="Arial"/>
                <a:cs typeface="Arial"/>
              </a:rPr>
              <a:t>node</a:t>
            </a:r>
            <a:r>
              <a:rPr lang="vi-VN" dirty="0">
                <a:latin typeface="Arial"/>
                <a:cs typeface="Arial"/>
              </a:rPr>
              <a:t> trong cây.</a:t>
            </a:r>
          </a:p>
        </p:txBody>
      </p:sp>
    </p:spTree>
    <p:extLst>
      <p:ext uri="{BB962C8B-B14F-4D97-AF65-F5344CB8AC3E}">
        <p14:creationId xmlns:p14="http://schemas.microsoft.com/office/powerpoint/2010/main" val="3332876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B5636-AB9E-0716-670B-46CEFE3886F3}"/>
              </a:ext>
            </a:extLst>
          </p:cNvPr>
          <p:cNvSpPr>
            <a:spLocks noGrp="1"/>
          </p:cNvSpPr>
          <p:nvPr>
            <p:ph type="title"/>
          </p:nvPr>
        </p:nvSpPr>
        <p:spPr/>
        <p:txBody>
          <a:bodyPr/>
          <a:lstStyle/>
          <a:p>
            <a:r>
              <a:rPr lang="en-US" dirty="0"/>
              <a:t>2. </a:t>
            </a:r>
            <a:r>
              <a:rPr lang="en-US" dirty="0" err="1"/>
              <a:t>Phương</a:t>
            </a:r>
            <a:r>
              <a:rPr lang="en-US" dirty="0"/>
              <a:t> </a:t>
            </a:r>
            <a:r>
              <a:rPr lang="en-US" dirty="0" err="1"/>
              <a:t>pháp</a:t>
            </a:r>
            <a:r>
              <a:rPr lang="en-US" dirty="0"/>
              <a:t> </a:t>
            </a:r>
            <a:r>
              <a:rPr lang="en-US" dirty="0" err="1"/>
              <a:t>thực</a:t>
            </a:r>
            <a:r>
              <a:rPr lang="en-US" dirty="0"/>
              <a:t> </a:t>
            </a:r>
            <a:r>
              <a:rPr lang="en-US" dirty="0" err="1"/>
              <a:t>hiện</a:t>
            </a:r>
            <a:endParaRPr lang="en-US" dirty="0"/>
          </a:p>
        </p:txBody>
      </p:sp>
      <p:sp>
        <p:nvSpPr>
          <p:cNvPr id="4" name="Slide Number Placeholder 3">
            <a:extLst>
              <a:ext uri="{FF2B5EF4-FFF2-40B4-BE49-F238E27FC236}">
                <a16:creationId xmlns:a16="http://schemas.microsoft.com/office/drawing/2014/main" id="{25163FCA-97F3-CF6C-B5DA-DEF04AE68324}"/>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8" name="TextBox 7">
            <a:extLst>
              <a:ext uri="{FF2B5EF4-FFF2-40B4-BE49-F238E27FC236}">
                <a16:creationId xmlns:a16="http://schemas.microsoft.com/office/drawing/2014/main" id="{A48FAC72-B534-9543-19E9-1DDB58C67C06}"/>
              </a:ext>
            </a:extLst>
          </p:cNvPr>
          <p:cNvSpPr txBox="1"/>
          <p:nvPr/>
        </p:nvSpPr>
        <p:spPr>
          <a:xfrm>
            <a:off x="411526" y="1194302"/>
            <a:ext cx="4602925" cy="369332"/>
          </a:xfrm>
          <a:prstGeom prst="rect">
            <a:avLst/>
          </a:prstGeom>
          <a:noFill/>
        </p:spPr>
        <p:txBody>
          <a:bodyPr wrap="square" lIns="91440" tIns="45720" rIns="91440" bIns="45720" rtlCol="0" anchor="t">
            <a:spAutoFit/>
          </a:bodyPr>
          <a:lstStyle/>
          <a:p>
            <a:r>
              <a:rPr lang="en-US" b="1" dirty="0" err="1">
                <a:latin typeface="Lato"/>
                <a:ea typeface="Lato"/>
                <a:cs typeface="Lato"/>
              </a:rPr>
              <a:t>Bảng</a:t>
            </a:r>
            <a:r>
              <a:rPr lang="en-US" b="1" dirty="0">
                <a:latin typeface="Lato"/>
                <a:ea typeface="Lato"/>
                <a:cs typeface="Lato"/>
              </a:rPr>
              <a:t> </a:t>
            </a:r>
            <a:r>
              <a:rPr lang="en-US" b="1" dirty="0" err="1">
                <a:latin typeface="Lato"/>
                <a:ea typeface="Lato"/>
                <a:cs typeface="Lato"/>
              </a:rPr>
              <a:t>lựa</a:t>
            </a:r>
            <a:r>
              <a:rPr lang="en-US" b="1" dirty="0">
                <a:latin typeface="Lato"/>
                <a:ea typeface="Lato"/>
                <a:cs typeface="Lato"/>
              </a:rPr>
              <a:t> </a:t>
            </a:r>
            <a:r>
              <a:rPr lang="en-US" b="1" dirty="0" err="1">
                <a:latin typeface="Lato"/>
                <a:ea typeface="Lato"/>
                <a:cs typeface="Lato"/>
              </a:rPr>
              <a:t>chọn</a:t>
            </a:r>
            <a:r>
              <a:rPr lang="en-US" b="1" dirty="0">
                <a:latin typeface="Lato"/>
                <a:ea typeface="Lato"/>
                <a:cs typeface="Lato"/>
              </a:rPr>
              <a:t> </a:t>
            </a:r>
            <a:r>
              <a:rPr lang="en-US" b="1" dirty="0" err="1">
                <a:latin typeface="Lato"/>
                <a:ea typeface="Lato"/>
                <a:cs typeface="Lato"/>
              </a:rPr>
              <a:t>chức</a:t>
            </a:r>
            <a:r>
              <a:rPr lang="en-US" b="1" dirty="0">
                <a:latin typeface="Lato"/>
                <a:ea typeface="Lato"/>
                <a:cs typeface="Lato"/>
              </a:rPr>
              <a:t> </a:t>
            </a:r>
            <a:r>
              <a:rPr lang="en-US" b="1" dirty="0" err="1">
                <a:latin typeface="Lato"/>
                <a:ea typeface="Lato"/>
                <a:cs typeface="Lato"/>
              </a:rPr>
              <a:t>năng</a:t>
            </a:r>
            <a:r>
              <a:rPr lang="en-US" b="1" dirty="0">
                <a:latin typeface="Lato"/>
                <a:ea typeface="Lato"/>
                <a:cs typeface="Lato"/>
              </a:rPr>
              <a:t> </a:t>
            </a:r>
            <a:r>
              <a:rPr lang="en-US" b="1" dirty="0" err="1">
                <a:latin typeface="Lato"/>
                <a:ea typeface="Lato"/>
                <a:cs typeface="Lato"/>
              </a:rPr>
              <a:t>cho</a:t>
            </a:r>
            <a:r>
              <a:rPr lang="en-US" b="1" dirty="0">
                <a:latin typeface="Lato"/>
                <a:ea typeface="Lato"/>
                <a:cs typeface="Lato"/>
              </a:rPr>
              <a:t> 1 </a:t>
            </a:r>
            <a:r>
              <a:rPr lang="en-US" b="1" dirty="0" err="1">
                <a:latin typeface="Lato"/>
                <a:ea typeface="Lato"/>
                <a:cs typeface="Lato"/>
              </a:rPr>
              <a:t>thư</a:t>
            </a:r>
            <a:r>
              <a:rPr lang="en-US" b="1" dirty="0">
                <a:latin typeface="Lato"/>
                <a:ea typeface="Lato"/>
                <a:cs typeface="Lato"/>
              </a:rPr>
              <a:t> </a:t>
            </a:r>
            <a:r>
              <a:rPr lang="en-US" b="1" dirty="0" err="1">
                <a:latin typeface="Lato"/>
                <a:ea typeface="Lato"/>
                <a:cs typeface="Lato"/>
              </a:rPr>
              <a:t>mục</a:t>
            </a:r>
            <a:endParaRPr lang="en-US" b="1" dirty="0">
              <a:latin typeface="Lato"/>
              <a:ea typeface="Lato"/>
              <a:cs typeface="Lato"/>
            </a:endParaRPr>
          </a:p>
        </p:txBody>
      </p:sp>
      <p:pic>
        <p:nvPicPr>
          <p:cNvPr id="10" name="Picture 9">
            <a:extLst>
              <a:ext uri="{FF2B5EF4-FFF2-40B4-BE49-F238E27FC236}">
                <a16:creationId xmlns:a16="http://schemas.microsoft.com/office/drawing/2014/main" id="{7A24B810-B8BE-2CDD-1233-DC70F0BFDA84}"/>
              </a:ext>
            </a:extLst>
          </p:cNvPr>
          <p:cNvPicPr>
            <a:picLocks noChangeAspect="1"/>
          </p:cNvPicPr>
          <p:nvPr/>
        </p:nvPicPr>
        <p:blipFill>
          <a:blip r:embed="rId2"/>
          <a:stretch>
            <a:fillRect/>
          </a:stretch>
        </p:blipFill>
        <p:spPr>
          <a:xfrm>
            <a:off x="338736" y="2209295"/>
            <a:ext cx="6112559" cy="2203435"/>
          </a:xfrm>
          <a:prstGeom prst="rect">
            <a:avLst/>
          </a:prstGeom>
        </p:spPr>
      </p:pic>
      <p:sp>
        <p:nvSpPr>
          <p:cNvPr id="13" name="TextBox 12">
            <a:extLst>
              <a:ext uri="{FF2B5EF4-FFF2-40B4-BE49-F238E27FC236}">
                <a16:creationId xmlns:a16="http://schemas.microsoft.com/office/drawing/2014/main" id="{C6CD81A8-883B-1988-3EE0-BCC08E3BF8F9}"/>
              </a:ext>
            </a:extLst>
          </p:cNvPr>
          <p:cNvSpPr txBox="1"/>
          <p:nvPr/>
        </p:nvSpPr>
        <p:spPr>
          <a:xfrm>
            <a:off x="7590502" y="1376186"/>
            <a:ext cx="2743199" cy="3970318"/>
          </a:xfrm>
          <a:prstGeom prst="rect">
            <a:avLst/>
          </a:prstGeom>
          <a:noFill/>
        </p:spPr>
        <p:txBody>
          <a:bodyPr wrap="square" lIns="91440" tIns="45720" rIns="91440" bIns="45720" rtlCol="0" anchor="t">
            <a:spAutoFit/>
          </a:bodyPr>
          <a:lstStyle/>
          <a:p>
            <a:r>
              <a:rPr lang="en-US" dirty="0" err="1">
                <a:latin typeface="Lato" panose="020F0502020204030203" pitchFamily="34" charset="0"/>
                <a:ea typeface="Lato" panose="020F0502020204030203" pitchFamily="34" charset="0"/>
                <a:cs typeface="Lato" panose="020F0502020204030203" pitchFamily="34" charset="0"/>
              </a:rPr>
              <a:t>Giải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thuật</a:t>
            </a:r>
            <a:r>
              <a:rPr lang="en-US" dirty="0">
                <a:latin typeface="Lato" panose="020F0502020204030203" pitchFamily="34" charset="0"/>
                <a:ea typeface="Lato" panose="020F0502020204030203" pitchFamily="34" charset="0"/>
                <a:cs typeface="Lato" panose="020F0502020204030203" pitchFamily="34" charset="0"/>
              </a:rPr>
              <a:t>:</a:t>
            </a:r>
          </a:p>
          <a:p>
            <a:pPr marL="342900" indent="-342900">
              <a:buAutoNum type="arabicPeriod"/>
            </a:pPr>
            <a:r>
              <a:rPr lang="en-US" dirty="0" err="1">
                <a:latin typeface="Lato" panose="020F0502020204030203" pitchFamily="34" charset="0"/>
                <a:ea typeface="Lato" panose="020F0502020204030203" pitchFamily="34" charset="0"/>
                <a:cs typeface="Lato" panose="020F0502020204030203" pitchFamily="34" charset="0"/>
              </a:rPr>
              <a:t>Vòng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lặp</a:t>
            </a:r>
            <a:r>
              <a:rPr lang="en-US" dirty="0">
                <a:latin typeface="Lato" panose="020F0502020204030203" pitchFamily="34" charset="0"/>
                <a:ea typeface="Lato" panose="020F0502020204030203" pitchFamily="34" charset="0"/>
                <a:cs typeface="Lato" panose="020F0502020204030203" pitchFamily="34" charset="0"/>
              </a:rPr>
              <a:t> while()</a:t>
            </a:r>
          </a:p>
          <a:p>
            <a:pPr marL="342900" indent="-342900">
              <a:buAutoNum type="arabicPeriod"/>
            </a:pPr>
            <a:r>
              <a:rPr lang="en-US" dirty="0" err="1">
                <a:latin typeface="Lato" panose="020F0502020204030203" pitchFamily="34" charset="0"/>
                <a:ea typeface="Lato" panose="020F0502020204030203" pitchFamily="34" charset="0"/>
                <a:cs typeface="Lato" panose="020F0502020204030203" pitchFamily="34" charset="0"/>
              </a:rPr>
              <a:t>Xử</a:t>
            </a:r>
            <a:r>
              <a:rPr lang="en-US" dirty="0">
                <a:latin typeface="Lato" panose="020F0502020204030203" pitchFamily="34" charset="0"/>
                <a:ea typeface="Lato" panose="020F0502020204030203" pitchFamily="34" charset="0"/>
                <a:cs typeface="Lato" panose="020F0502020204030203" pitchFamily="34" charset="0"/>
              </a:rPr>
              <a:t> lý </a:t>
            </a:r>
            <a:r>
              <a:rPr lang="en-US" dirty="0" err="1">
                <a:latin typeface="Lato" panose="020F0502020204030203" pitchFamily="34" charset="0"/>
                <a:ea typeface="Lato" panose="020F0502020204030203" pitchFamily="34" charset="0"/>
                <a:cs typeface="Lato" panose="020F0502020204030203" pitchFamily="34" charset="0"/>
              </a:rPr>
              <a:t>nhánh</a:t>
            </a:r>
            <a:endParaRPr lang="en-US" dirty="0">
              <a:latin typeface="Lato" panose="020F0502020204030203" pitchFamily="34" charset="0"/>
              <a:ea typeface="Lato" panose="020F0502020204030203" pitchFamily="34" charset="0"/>
              <a:cs typeface="Lato" panose="020F0502020204030203" pitchFamily="34" charset="0"/>
            </a:endParaRPr>
          </a:p>
          <a:p>
            <a:pPr marL="342900" indent="-342900">
              <a:buAutoNum type="arabicPeriod"/>
            </a:pPr>
            <a:r>
              <a:rPr lang="en-US" dirty="0" err="1">
                <a:latin typeface="Lato" panose="020F0502020204030203" pitchFamily="34" charset="0"/>
                <a:ea typeface="Lato" panose="020F0502020204030203" pitchFamily="34" charset="0"/>
                <a:cs typeface="Lato" panose="020F0502020204030203" pitchFamily="34" charset="0"/>
              </a:rPr>
              <a:t>Tìm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kiếm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dfs</a:t>
            </a:r>
            <a:endParaRPr lang="en-US" dirty="0">
              <a:latin typeface="Lato" panose="020F0502020204030203" pitchFamily="34" charset="0"/>
              <a:ea typeface="Lato" panose="020F0502020204030203" pitchFamily="34" charset="0"/>
              <a:cs typeface="Lato" panose="020F0502020204030203" pitchFamily="34" charset="0"/>
            </a:endParaRPr>
          </a:p>
          <a:p>
            <a:pPr marL="342900" indent="-342900">
              <a:buAutoNum type="arabicPeriod"/>
            </a:pPr>
            <a:r>
              <a:rPr lang="en-US" dirty="0" err="1">
                <a:latin typeface="Lato" panose="020F0502020204030203" pitchFamily="34" charset="0"/>
                <a:ea typeface="Lato" panose="020F0502020204030203" pitchFamily="34" charset="0"/>
                <a:cs typeface="Lato" panose="020F0502020204030203" pitchFamily="34" charset="0"/>
              </a:rPr>
              <a:t>Đệ</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quy</a:t>
            </a:r>
            <a:r>
              <a:rPr lang="en-US" dirty="0">
                <a:latin typeface="Lato" panose="020F0502020204030203" pitchFamily="34" charset="0"/>
                <a:ea typeface="Lato" panose="020F0502020204030203" pitchFamily="34" charset="0"/>
                <a:cs typeface="Lato" panose="020F0502020204030203" pitchFamily="34" charset="0"/>
              </a:rPr>
              <a:t> </a:t>
            </a:r>
          </a:p>
          <a:p>
            <a:pPr marL="342900" indent="-342900">
              <a:buAutoNum type="arabicPeriod"/>
            </a:pPr>
            <a:endParaRPr lang="en-US" dirty="0">
              <a:latin typeface="Lato" panose="020F0502020204030203" pitchFamily="34" charset="0"/>
              <a:ea typeface="Lato" panose="020F0502020204030203" pitchFamily="34" charset="0"/>
              <a:cs typeface="Lato" panose="020F0502020204030203" pitchFamily="34" charset="0"/>
            </a:endParaRPr>
          </a:p>
          <a:p>
            <a:endParaRPr lang="en-US" dirty="0">
              <a:latin typeface="Lato" panose="020F0502020204030203" pitchFamily="34" charset="0"/>
              <a:ea typeface="Lato" panose="020F0502020204030203" pitchFamily="34" charset="0"/>
              <a:cs typeface="Lato" panose="020F0502020204030203" pitchFamily="34" charset="0"/>
            </a:endParaRPr>
          </a:p>
          <a:p>
            <a:r>
              <a:rPr lang="en-US" dirty="0" err="1">
                <a:latin typeface="Lato" panose="020F0502020204030203" pitchFamily="34" charset="0"/>
                <a:ea typeface="Lato" panose="020F0502020204030203" pitchFamily="34" charset="0"/>
                <a:cs typeface="Lato" panose="020F0502020204030203" pitchFamily="34" charset="0"/>
              </a:rPr>
              <a:t>Độ</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phức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tạp</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thời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gian</a:t>
            </a:r>
            <a:r>
              <a:rPr lang="en-US" dirty="0">
                <a:latin typeface="Lato" panose="020F0502020204030203" pitchFamily="34" charset="0"/>
                <a:ea typeface="Lato" panose="020F0502020204030203" pitchFamily="34" charset="0"/>
                <a:cs typeface="Lato" panose="020F0502020204030203" pitchFamily="34" charset="0"/>
              </a:rPr>
              <a:t>: lc1+lc2+lc3+lc4+lc5+lc6=O(n)+O(n)+O(n)+O(n)+ O(m)+O(n)=O(n)</a:t>
            </a:r>
          </a:p>
          <a:p>
            <a:r>
              <a:rPr lang="en-US" dirty="0">
                <a:latin typeface="Lato" panose="020F0502020204030203" pitchFamily="34" charset="0"/>
                <a:ea typeface="Lato" panose="020F0502020204030203" pitchFamily="34" charset="0"/>
                <a:cs typeface="Lato" panose="020F0502020204030203" pitchFamily="34" charset="0"/>
              </a:rPr>
              <a:t>n: </a:t>
            </a:r>
            <a:r>
              <a:rPr lang="en-US" dirty="0" err="1">
                <a:latin typeface="Lato" panose="020F0502020204030203" pitchFamily="34" charset="0"/>
                <a:ea typeface="Lato" panose="020F0502020204030203" pitchFamily="34" charset="0"/>
                <a:cs typeface="Lato" panose="020F0502020204030203" pitchFamily="34" charset="0"/>
              </a:rPr>
              <a:t>số</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nút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của</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cây</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thư</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mục</a:t>
            </a: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m:số </a:t>
            </a:r>
            <a:r>
              <a:rPr lang="en-US" dirty="0" err="1">
                <a:latin typeface="Lato" panose="020F0502020204030203" pitchFamily="34" charset="0"/>
                <a:ea typeface="Lato" panose="020F0502020204030203" pitchFamily="34" charset="0"/>
                <a:cs typeface="Lato" panose="020F0502020204030203" pitchFamily="34" charset="0"/>
              </a:rPr>
              <a:t>nút</a:t>
            </a:r>
            <a:r>
              <a:rPr lang="en-US" dirty="0">
                <a:latin typeface="Lato" panose="020F0502020204030203" pitchFamily="34" charset="0"/>
                <a:ea typeface="Lato" panose="020F0502020204030203" pitchFamily="34" charset="0"/>
                <a:cs typeface="Lato" panose="020F0502020204030203" pitchFamily="34" charset="0"/>
              </a:rPr>
              <a:t> con </a:t>
            </a:r>
            <a:r>
              <a:rPr lang="en-US" dirty="0" err="1">
                <a:latin typeface="Lato" panose="020F0502020204030203" pitchFamily="34" charset="0"/>
                <a:ea typeface="Lato" panose="020F0502020204030203" pitchFamily="34" charset="0"/>
                <a:cs typeface="Lato" panose="020F0502020204030203" pitchFamily="34" charset="0"/>
              </a:rPr>
              <a:t>trực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tiếp</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28475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18AD5-24C3-BD1F-8178-03E70BD6970E}"/>
              </a:ext>
            </a:extLst>
          </p:cNvPr>
          <p:cNvSpPr>
            <a:spLocks noGrp="1"/>
          </p:cNvSpPr>
          <p:nvPr>
            <p:ph type="title"/>
          </p:nvPr>
        </p:nvSpPr>
        <p:spPr/>
        <p:txBody>
          <a:bodyPr/>
          <a:lstStyle/>
          <a:p>
            <a:r>
              <a:rPr lang="en-US"/>
              <a:t>3. </a:t>
            </a:r>
            <a:r>
              <a:rPr lang="en-US" err="1"/>
              <a:t>Triển</a:t>
            </a:r>
            <a:r>
              <a:rPr lang="en-US"/>
              <a:t> </a:t>
            </a:r>
            <a:r>
              <a:rPr lang="en-US" err="1"/>
              <a:t>khai</a:t>
            </a:r>
            <a:r>
              <a:rPr lang="en-US"/>
              <a:t> </a:t>
            </a:r>
            <a:r>
              <a:rPr lang="en-US" err="1"/>
              <a:t>cài</a:t>
            </a:r>
            <a:r>
              <a:rPr lang="en-US"/>
              <a:t> </a:t>
            </a:r>
            <a:r>
              <a:rPr lang="en-US" err="1"/>
              <a:t>đặt</a:t>
            </a:r>
            <a:endParaRPr lang="en-US"/>
          </a:p>
        </p:txBody>
      </p:sp>
      <p:sp>
        <p:nvSpPr>
          <p:cNvPr id="3" name="Text Placeholder 2">
            <a:extLst>
              <a:ext uri="{FF2B5EF4-FFF2-40B4-BE49-F238E27FC236}">
                <a16:creationId xmlns:a16="http://schemas.microsoft.com/office/drawing/2014/main" id="{656D4FEA-1D2F-F89A-621F-1CA65A18B586}"/>
              </a:ext>
            </a:extLst>
          </p:cNvPr>
          <p:cNvSpPr>
            <a:spLocks noGrp="1"/>
          </p:cNvSpPr>
          <p:nvPr>
            <p:ph type="body" sz="quarter" idx="13"/>
          </p:nvPr>
        </p:nvSpPr>
        <p:spPr>
          <a:xfrm>
            <a:off x="337539" y="1032511"/>
            <a:ext cx="5758461" cy="4640502"/>
          </a:xfrm>
        </p:spPr>
        <p:txBody>
          <a:bodyPr/>
          <a:lstStyle/>
          <a:p>
            <a:pPr marL="0" indent="0">
              <a:buNone/>
            </a:pPr>
            <a:r>
              <a:rPr lang="en-US" sz="1800" b="1" dirty="0"/>
              <a:t>3.</a:t>
            </a:r>
            <a:r>
              <a:rPr lang="vi-VN" sz="1800" b="1" dirty="0"/>
              <a:t>1 Môi Trường Lập Trình</a:t>
            </a:r>
            <a:endParaRPr lang="en-US" sz="1800" b="1" dirty="0"/>
          </a:p>
          <a:p>
            <a:pPr marL="0" indent="0">
              <a:buNone/>
            </a:pPr>
            <a:endParaRPr lang="vi-VN" sz="1800" b="1" dirty="0"/>
          </a:p>
          <a:p>
            <a:pPr marL="0" indent="0">
              <a:buNone/>
            </a:pPr>
            <a:r>
              <a:rPr lang="vi-VN" sz="1800" dirty="0"/>
              <a:t>Ngôn ngữ lập trình: C</a:t>
            </a:r>
          </a:p>
          <a:p>
            <a:pPr marL="0" indent="0">
              <a:buNone/>
            </a:pPr>
            <a:r>
              <a:rPr lang="vi-VN" sz="1800" dirty="0"/>
              <a:t>Công cụ phát triển và biên dịch:</a:t>
            </a:r>
          </a:p>
          <a:p>
            <a:pPr marL="0" indent="0">
              <a:buNone/>
            </a:pPr>
            <a:r>
              <a:rPr lang="vi-VN" sz="1800" dirty="0"/>
              <a:t>1.	Code::Blocks (IDE):</a:t>
            </a:r>
          </a:p>
          <a:p>
            <a:pPr marL="0" indent="0">
              <a:buNone/>
            </a:pPr>
            <a:r>
              <a:rPr lang="vi-VN" sz="1800" dirty="0"/>
              <a:t>2.	Visual Studio:</a:t>
            </a:r>
          </a:p>
          <a:p>
            <a:pPr marL="0" indent="0">
              <a:buNone/>
            </a:pPr>
            <a:r>
              <a:rPr lang="vi-VN" sz="1800" dirty="0"/>
              <a:t>3.	Trình biên dịch GCC:</a:t>
            </a:r>
            <a:endParaRPr lang="en-US" sz="1800" dirty="0"/>
          </a:p>
        </p:txBody>
      </p:sp>
      <p:sp>
        <p:nvSpPr>
          <p:cNvPr id="4" name="Slide Number Placeholder 3">
            <a:extLst>
              <a:ext uri="{FF2B5EF4-FFF2-40B4-BE49-F238E27FC236}">
                <a16:creationId xmlns:a16="http://schemas.microsoft.com/office/drawing/2014/main" id="{CEFDDD39-8468-8A05-636A-BF1612C3B211}"/>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5" name="TextBox 4">
            <a:extLst>
              <a:ext uri="{FF2B5EF4-FFF2-40B4-BE49-F238E27FC236}">
                <a16:creationId xmlns:a16="http://schemas.microsoft.com/office/drawing/2014/main" id="{22BAAA95-F81E-5F56-E982-B1BBD9DE13AA}"/>
              </a:ext>
            </a:extLst>
          </p:cNvPr>
          <p:cNvSpPr txBox="1"/>
          <p:nvPr/>
        </p:nvSpPr>
        <p:spPr>
          <a:xfrm>
            <a:off x="6096000" y="935435"/>
            <a:ext cx="5517778" cy="5170646"/>
          </a:xfrm>
          <a:prstGeom prst="rect">
            <a:avLst/>
          </a:prstGeom>
          <a:noFill/>
        </p:spPr>
        <p:txBody>
          <a:bodyPr wrap="squar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3.2 </a:t>
            </a:r>
            <a:r>
              <a:rPr lang="en-US" b="1" dirty="0" err="1">
                <a:latin typeface="Lato" panose="020F0502020204030203" pitchFamily="34" charset="0"/>
                <a:ea typeface="Lato" panose="020F0502020204030203" pitchFamily="34" charset="0"/>
                <a:cs typeface="Lato" panose="020F0502020204030203" pitchFamily="34" charset="0"/>
              </a:rPr>
              <a:t>Thư</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viện</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được</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sử</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dụng</a:t>
            </a:r>
            <a:endParaRPr lang="en-US" b="1" dirty="0">
              <a:latin typeface="Lato" panose="020F0502020204030203" pitchFamily="34" charset="0"/>
              <a:ea typeface="Lato" panose="020F0502020204030203" pitchFamily="34" charset="0"/>
              <a:cs typeface="Lato" panose="020F0502020204030203" pitchFamily="34" charset="0"/>
            </a:endParaRPr>
          </a:p>
          <a:p>
            <a:r>
              <a:rPr lang="vi-VN" dirty="0">
                <a:latin typeface="Lato" panose="020F0502020204030203" pitchFamily="34" charset="0"/>
                <a:ea typeface="Lato" panose="020F0502020204030203" pitchFamily="34" charset="0"/>
                <a:cs typeface="Lato" panose="020F0502020204030203" pitchFamily="34" charset="0"/>
              </a:rPr>
              <a:t>a. &lt;stdio.h&gt;</a:t>
            </a:r>
          </a:p>
          <a:p>
            <a:pPr marL="342900" indent="-342900">
              <a:buFont typeface="+mj-lt"/>
              <a:buAutoNum type="arabicPeriod"/>
            </a:pPr>
            <a:r>
              <a:rPr lang="vi-VN" dirty="0">
                <a:latin typeface="Lato" panose="020F0502020204030203" pitchFamily="34" charset="0"/>
                <a:ea typeface="Lato" panose="020F0502020204030203" pitchFamily="34" charset="0"/>
                <a:cs typeface="Lato" panose="020F0502020204030203" pitchFamily="34" charset="0"/>
              </a:rPr>
              <a:t>printf: </a:t>
            </a:r>
            <a:endParaRPr lang="en-US" dirty="0">
              <a:latin typeface="Lato" panose="020F0502020204030203" pitchFamily="34" charset="0"/>
              <a:ea typeface="Lato" panose="020F0502020204030203" pitchFamily="34" charset="0"/>
              <a:cs typeface="Lato" panose="020F0502020204030203" pitchFamily="34" charset="0"/>
            </a:endParaRPr>
          </a:p>
          <a:p>
            <a:pPr marL="342900" indent="-342900">
              <a:buFont typeface="+mj-lt"/>
              <a:buAutoNum type="arabicPeriod"/>
            </a:pPr>
            <a:r>
              <a:rPr lang="vi-VN" dirty="0">
                <a:latin typeface="Lato" panose="020F0502020204030203" pitchFamily="34" charset="0"/>
                <a:ea typeface="Lato" panose="020F0502020204030203" pitchFamily="34" charset="0"/>
                <a:cs typeface="Lato" panose="020F0502020204030203" pitchFamily="34" charset="0"/>
              </a:rPr>
              <a:t>scanf:</a:t>
            </a:r>
          </a:p>
          <a:p>
            <a:pPr marL="342900" indent="-342900">
              <a:buFont typeface="+mj-lt"/>
              <a:buAutoNum type="arabicPeriod"/>
            </a:pPr>
            <a:r>
              <a:rPr lang="vi-VN" dirty="0">
                <a:latin typeface="Lato" panose="020F0502020204030203" pitchFamily="34" charset="0"/>
                <a:ea typeface="Lato" panose="020F0502020204030203" pitchFamily="34" charset="0"/>
                <a:cs typeface="Lato" panose="020F0502020204030203" pitchFamily="34" charset="0"/>
              </a:rPr>
              <a:t>gets: </a:t>
            </a:r>
            <a:endParaRPr lang="en-US" dirty="0">
              <a:latin typeface="Lato" panose="020F0502020204030203" pitchFamily="34" charset="0"/>
              <a:ea typeface="Lato" panose="020F0502020204030203" pitchFamily="34" charset="0"/>
              <a:cs typeface="Lato" panose="020F0502020204030203" pitchFamily="34" charset="0"/>
            </a:endParaRPr>
          </a:p>
          <a:p>
            <a:pPr marL="342900" indent="-342900">
              <a:buFont typeface="+mj-lt"/>
              <a:buAutoNum type="arabicPeriod"/>
            </a:pPr>
            <a:r>
              <a:rPr lang="vi-VN" dirty="0">
                <a:latin typeface="Lato" panose="020F0502020204030203" pitchFamily="34" charset="0"/>
                <a:ea typeface="Lato" panose="020F0502020204030203" pitchFamily="34" charset="0"/>
                <a:cs typeface="Lato" panose="020F0502020204030203" pitchFamily="34" charset="0"/>
              </a:rPr>
              <a:t>fgets</a:t>
            </a:r>
            <a:endParaRPr lang="en-US" dirty="0">
              <a:latin typeface="Lato" panose="020F0502020204030203" pitchFamily="34" charset="0"/>
              <a:ea typeface="Lato" panose="020F0502020204030203" pitchFamily="34" charset="0"/>
              <a:cs typeface="Lato" panose="020F0502020204030203" pitchFamily="34" charset="0"/>
            </a:endParaRPr>
          </a:p>
          <a:p>
            <a:pPr marL="342900" indent="-342900">
              <a:buFont typeface="+mj-lt"/>
              <a:buAutoNum type="arabicPeriod"/>
            </a:pPr>
            <a:r>
              <a:rPr lang="vi-VN" dirty="0">
                <a:latin typeface="Lato" panose="020F0502020204030203" pitchFamily="34" charset="0"/>
                <a:ea typeface="Lato" panose="020F0502020204030203" pitchFamily="34" charset="0"/>
                <a:cs typeface="Lato" panose="020F0502020204030203" pitchFamily="34" charset="0"/>
              </a:rPr>
              <a:t>sprintf/snprintf: </a:t>
            </a:r>
            <a:endParaRPr lang="en-US" dirty="0">
              <a:latin typeface="Lato" panose="020F0502020204030203" pitchFamily="34" charset="0"/>
              <a:ea typeface="Lato" panose="020F0502020204030203" pitchFamily="34" charset="0"/>
              <a:cs typeface="Lato" panose="020F0502020204030203" pitchFamily="34" charset="0"/>
            </a:endParaRPr>
          </a:p>
          <a:p>
            <a:endParaRPr lang="en-US" dirty="0">
              <a:latin typeface="Lato" panose="020F0502020204030203" pitchFamily="34" charset="0"/>
              <a:ea typeface="Lato" panose="020F0502020204030203" pitchFamily="34" charset="0"/>
              <a:cs typeface="Lato" panose="020F0502020204030203" pitchFamily="34" charset="0"/>
            </a:endParaRPr>
          </a:p>
          <a:p>
            <a:r>
              <a:rPr lang="vi-VN" dirty="0">
                <a:latin typeface="Lato" panose="020F0502020204030203" pitchFamily="34" charset="0"/>
                <a:ea typeface="Lato" panose="020F0502020204030203" pitchFamily="34" charset="0"/>
                <a:cs typeface="Lato" panose="020F0502020204030203" pitchFamily="34" charset="0"/>
              </a:rPr>
              <a:t>b. &lt;stdlib.h&gt;</a:t>
            </a:r>
          </a:p>
          <a:p>
            <a:pPr marL="342900" indent="-342900">
              <a:buFont typeface="+mj-lt"/>
              <a:buAutoNum type="arabicPeriod"/>
            </a:pPr>
            <a:r>
              <a:rPr lang="vi-VN" dirty="0">
                <a:latin typeface="Lato" panose="020F0502020204030203" pitchFamily="34" charset="0"/>
                <a:ea typeface="Lato" panose="020F0502020204030203" pitchFamily="34" charset="0"/>
                <a:cs typeface="Lato" panose="020F0502020204030203" pitchFamily="34" charset="0"/>
              </a:rPr>
              <a:t>Malloc</a:t>
            </a:r>
            <a:r>
              <a:rPr lang="en-US" dirty="0">
                <a:latin typeface="Lato" panose="020F0502020204030203" pitchFamily="34" charset="0"/>
                <a:ea typeface="Lato" panose="020F0502020204030203" pitchFamily="34" charset="0"/>
                <a:cs typeface="Lato" panose="020F0502020204030203" pitchFamily="34" charset="0"/>
              </a:rPr>
              <a:t>:</a:t>
            </a:r>
          </a:p>
          <a:p>
            <a:pPr marL="342900" indent="-342900">
              <a:buFont typeface="+mj-lt"/>
              <a:buAutoNum type="arabicPeriod"/>
            </a:pPr>
            <a:r>
              <a:rPr lang="vi-VN" dirty="0">
                <a:latin typeface="Lato" panose="020F0502020204030203" pitchFamily="34" charset="0"/>
                <a:ea typeface="Lato" panose="020F0502020204030203" pitchFamily="34" charset="0"/>
                <a:cs typeface="Lato" panose="020F0502020204030203" pitchFamily="34" charset="0"/>
              </a:rPr>
              <a:t>free:</a:t>
            </a:r>
            <a:endParaRPr lang="en-US" dirty="0">
              <a:latin typeface="Lato" panose="020F0502020204030203" pitchFamily="34" charset="0"/>
              <a:ea typeface="Lato" panose="020F0502020204030203" pitchFamily="34" charset="0"/>
              <a:cs typeface="Lato" panose="020F0502020204030203" pitchFamily="34" charset="0"/>
            </a:endParaRPr>
          </a:p>
          <a:p>
            <a:pPr marL="342900" indent="-342900">
              <a:buFont typeface="+mj-lt"/>
              <a:buAutoNum type="arabicPeriod"/>
            </a:pPr>
            <a:r>
              <a:rPr lang="vi-VN" dirty="0">
                <a:latin typeface="Lato" panose="020F0502020204030203" pitchFamily="34" charset="0"/>
                <a:ea typeface="Lato" panose="020F0502020204030203" pitchFamily="34" charset="0"/>
                <a:cs typeface="Lato" panose="020F0502020204030203" pitchFamily="34" charset="0"/>
              </a:rPr>
              <a:t>system("cls") hoặc system("clear")</a:t>
            </a:r>
            <a:endParaRPr lang="en-US" dirty="0">
              <a:latin typeface="Lato" panose="020F0502020204030203" pitchFamily="34" charset="0"/>
              <a:ea typeface="Lato" panose="020F0502020204030203" pitchFamily="34" charset="0"/>
              <a:cs typeface="Lato" panose="020F0502020204030203" pitchFamily="34" charset="0"/>
            </a:endParaRPr>
          </a:p>
          <a:p>
            <a:endParaRPr lang="vi-VN" dirty="0">
              <a:latin typeface="Lato" panose="020F0502020204030203" pitchFamily="34" charset="0"/>
              <a:ea typeface="Lato" panose="020F0502020204030203" pitchFamily="34" charset="0"/>
              <a:cs typeface="Lato" panose="020F0502020204030203" pitchFamily="34" charset="0"/>
            </a:endParaRPr>
          </a:p>
          <a:p>
            <a:r>
              <a:rPr lang="vi-VN" dirty="0">
                <a:latin typeface="Lato" panose="020F0502020204030203" pitchFamily="34" charset="0"/>
                <a:ea typeface="Lato" panose="020F0502020204030203" pitchFamily="34" charset="0"/>
                <a:cs typeface="Lato" panose="020F0502020204030203" pitchFamily="34" charset="0"/>
              </a:rPr>
              <a:t>c. &lt;string.h&gt;</a:t>
            </a:r>
          </a:p>
          <a:p>
            <a:pPr marL="342900" indent="-342900">
              <a:buFont typeface="+mj-lt"/>
              <a:buAutoNum type="arabicPeriod"/>
            </a:pPr>
            <a:r>
              <a:rPr lang="en-US" dirty="0">
                <a:latin typeface="Lato" panose="020F0502020204030203" pitchFamily="34" charset="0"/>
                <a:ea typeface="Lato" panose="020F0502020204030203" pitchFamily="34" charset="0"/>
                <a:cs typeface="Lato" panose="020F0502020204030203" pitchFamily="34" charset="0"/>
              </a:rPr>
              <a:t>S</a:t>
            </a:r>
            <a:r>
              <a:rPr lang="vi-VN" dirty="0">
                <a:latin typeface="Lato" panose="020F0502020204030203" pitchFamily="34" charset="0"/>
                <a:ea typeface="Lato" panose="020F0502020204030203" pitchFamily="34" charset="0"/>
                <a:cs typeface="Lato" panose="020F0502020204030203" pitchFamily="34" charset="0"/>
              </a:rPr>
              <a:t>trcpy</a:t>
            </a:r>
            <a:r>
              <a:rPr lang="en-US" dirty="0">
                <a:latin typeface="Lato" panose="020F0502020204030203" pitchFamily="34" charset="0"/>
                <a:ea typeface="Lato" panose="020F0502020204030203" pitchFamily="34" charset="0"/>
                <a:cs typeface="Lato" panose="020F0502020204030203" pitchFamily="34" charset="0"/>
              </a:rPr>
              <a:t>:</a:t>
            </a:r>
          </a:p>
          <a:p>
            <a:pPr marL="342900" indent="-342900">
              <a:buFont typeface="+mj-lt"/>
              <a:buAutoNum type="arabicPeriod"/>
            </a:pPr>
            <a:r>
              <a:rPr lang="vi-VN" dirty="0">
                <a:latin typeface="Lato" panose="020F0502020204030203" pitchFamily="34" charset="0"/>
                <a:ea typeface="Lato" panose="020F0502020204030203" pitchFamily="34" charset="0"/>
                <a:cs typeface="Lato" panose="020F0502020204030203" pitchFamily="34" charset="0"/>
              </a:rPr>
              <a:t>strcat: </a:t>
            </a:r>
            <a:endParaRPr lang="en-US" dirty="0">
              <a:latin typeface="Lato" panose="020F0502020204030203" pitchFamily="34" charset="0"/>
              <a:ea typeface="Lato" panose="020F0502020204030203" pitchFamily="34" charset="0"/>
              <a:cs typeface="Lato" panose="020F0502020204030203" pitchFamily="34" charset="0"/>
            </a:endParaRPr>
          </a:p>
          <a:p>
            <a:pPr marL="342900" indent="-342900">
              <a:buFont typeface="+mj-lt"/>
              <a:buAutoNum type="arabicPeriod"/>
            </a:pPr>
            <a:r>
              <a:rPr lang="vi-VN" dirty="0">
                <a:latin typeface="Lato" panose="020F0502020204030203" pitchFamily="34" charset="0"/>
                <a:ea typeface="Lato" panose="020F0502020204030203" pitchFamily="34" charset="0"/>
                <a:cs typeface="Lato" panose="020F0502020204030203" pitchFamily="34" charset="0"/>
              </a:rPr>
              <a:t>strcmp:</a:t>
            </a:r>
            <a:endParaRPr lang="en-US" dirty="0">
              <a:latin typeface="Lato" panose="020F0502020204030203" pitchFamily="34" charset="0"/>
              <a:ea typeface="Lato" panose="020F0502020204030203" pitchFamily="34" charset="0"/>
              <a:cs typeface="Lato" panose="020F0502020204030203" pitchFamily="34" charset="0"/>
            </a:endParaRPr>
          </a:p>
          <a:p>
            <a:pPr marL="342900" indent="-342900">
              <a:buFont typeface="+mj-lt"/>
              <a:buAutoNum type="arabicPeriod"/>
            </a:pPr>
            <a:r>
              <a:rPr lang="vi-VN" dirty="0">
                <a:latin typeface="Lato" panose="020F0502020204030203" pitchFamily="34" charset="0"/>
                <a:ea typeface="Lato" panose="020F0502020204030203" pitchFamily="34" charset="0"/>
                <a:cs typeface="Lato" panose="020F0502020204030203" pitchFamily="34" charset="0"/>
              </a:rPr>
              <a:t> strtok</a:t>
            </a:r>
            <a:r>
              <a:rPr lang="en-US" dirty="0">
                <a:latin typeface="Lato" panose="020F0502020204030203" pitchFamily="34" charset="0"/>
                <a:ea typeface="Lato" panose="020F0502020204030203" pitchFamily="34" charset="0"/>
                <a:cs typeface="Lato" panose="020F0502020204030203" pitchFamily="34" charset="0"/>
              </a:rPr>
              <a:t>:</a:t>
            </a:r>
            <a:endParaRPr lang="vi-VN" dirty="0">
              <a:latin typeface="Lato" panose="020F0502020204030203" pitchFamily="34" charset="0"/>
              <a:ea typeface="Lato" panose="020F0502020204030203" pitchFamily="34" charset="0"/>
              <a:cs typeface="Lato" panose="020F0502020204030203" pitchFamily="34" charset="0"/>
            </a:endParaRPr>
          </a:p>
        </p:txBody>
      </p:sp>
      <p:cxnSp>
        <p:nvCxnSpPr>
          <p:cNvPr id="6" name="Straight Connector 5">
            <a:extLst>
              <a:ext uri="{FF2B5EF4-FFF2-40B4-BE49-F238E27FC236}">
                <a16:creationId xmlns:a16="http://schemas.microsoft.com/office/drawing/2014/main" id="{A5114EBD-4385-931C-E79D-46830D53AE55}"/>
              </a:ext>
            </a:extLst>
          </p:cNvPr>
          <p:cNvCxnSpPr/>
          <p:nvPr/>
        </p:nvCxnSpPr>
        <p:spPr>
          <a:xfrm>
            <a:off x="5701395" y="1160435"/>
            <a:ext cx="0" cy="4866413"/>
          </a:xfrm>
          <a:prstGeom prst="line">
            <a:avLst/>
          </a:prstGeom>
          <a:ln w="38100">
            <a:solidFill>
              <a:schemeClr val="accent4">
                <a:lumMod val="60000"/>
                <a:lumOff val="4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13300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80528-F5F2-7E8A-0297-050E6E97AED2}"/>
              </a:ext>
            </a:extLst>
          </p:cNvPr>
          <p:cNvSpPr>
            <a:spLocks noGrp="1"/>
          </p:cNvSpPr>
          <p:nvPr>
            <p:ph type="title"/>
          </p:nvPr>
        </p:nvSpPr>
        <p:spPr/>
        <p:txBody>
          <a:bodyPr/>
          <a:lstStyle/>
          <a:p>
            <a:r>
              <a:rPr lang="en-US"/>
              <a:t>4. </a:t>
            </a:r>
            <a:r>
              <a:rPr lang="en-US" err="1"/>
              <a:t>Kết</a:t>
            </a:r>
            <a:r>
              <a:rPr lang="en-US"/>
              <a:t> </a:t>
            </a:r>
            <a:r>
              <a:rPr lang="en-US" err="1"/>
              <a:t>quả</a:t>
            </a:r>
            <a:r>
              <a:rPr lang="en-US"/>
              <a:t> </a:t>
            </a:r>
            <a:r>
              <a:rPr lang="en-US" err="1"/>
              <a:t>thực</a:t>
            </a:r>
            <a:r>
              <a:rPr lang="en-US"/>
              <a:t> </a:t>
            </a:r>
            <a:r>
              <a:rPr lang="en-US" err="1"/>
              <a:t>nghiệm</a:t>
            </a:r>
            <a:endParaRPr lang="en-US"/>
          </a:p>
        </p:txBody>
      </p:sp>
      <p:sp>
        <p:nvSpPr>
          <p:cNvPr id="3" name="Text Placeholder 2">
            <a:extLst>
              <a:ext uri="{FF2B5EF4-FFF2-40B4-BE49-F238E27FC236}">
                <a16:creationId xmlns:a16="http://schemas.microsoft.com/office/drawing/2014/main" id="{9978EA65-7F76-F618-0BD0-C340F488A4DC}"/>
              </a:ext>
            </a:extLst>
          </p:cNvPr>
          <p:cNvSpPr>
            <a:spLocks noGrp="1"/>
          </p:cNvSpPr>
          <p:nvPr>
            <p:ph type="body" sz="quarter" idx="13"/>
          </p:nvPr>
        </p:nvSpPr>
        <p:spPr>
          <a:xfrm>
            <a:off x="272339" y="845173"/>
            <a:ext cx="5402424" cy="503853"/>
          </a:xfrm>
        </p:spPr>
        <p:txBody>
          <a:bodyPr/>
          <a:lstStyle/>
          <a:p>
            <a:pPr marL="0" indent="0">
              <a:buNone/>
            </a:pPr>
            <a:r>
              <a:rPr lang="en-US" b="1" dirty="0" err="1"/>
              <a:t>Cách</a:t>
            </a:r>
            <a:r>
              <a:rPr lang="en-US" b="1" dirty="0"/>
              <a:t> </a:t>
            </a:r>
            <a:r>
              <a:rPr lang="en-US" b="1" dirty="0" err="1"/>
              <a:t>xây</a:t>
            </a:r>
            <a:r>
              <a:rPr lang="en-US" b="1" dirty="0"/>
              <a:t> </a:t>
            </a:r>
            <a:r>
              <a:rPr lang="en-US" b="1" dirty="0" err="1"/>
              <a:t>dựng</a:t>
            </a:r>
            <a:r>
              <a:rPr lang="en-US" b="1" dirty="0"/>
              <a:t> </a:t>
            </a:r>
            <a:r>
              <a:rPr lang="en-US" b="1" dirty="0" err="1"/>
              <a:t>bộ</a:t>
            </a:r>
            <a:r>
              <a:rPr lang="en-US" b="1" dirty="0"/>
              <a:t> test</a:t>
            </a:r>
          </a:p>
          <a:p>
            <a:pPr marL="0" indent="0">
              <a:buNone/>
            </a:pPr>
            <a:endParaRPr lang="en-US" dirty="0"/>
          </a:p>
        </p:txBody>
      </p:sp>
      <p:sp>
        <p:nvSpPr>
          <p:cNvPr id="4" name="Slide Number Placeholder 3">
            <a:extLst>
              <a:ext uri="{FF2B5EF4-FFF2-40B4-BE49-F238E27FC236}">
                <a16:creationId xmlns:a16="http://schemas.microsoft.com/office/drawing/2014/main" id="{029F5C46-72FB-B290-5358-8F0EEDC84A09}"/>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5" name="TextBox 4">
            <a:extLst>
              <a:ext uri="{FF2B5EF4-FFF2-40B4-BE49-F238E27FC236}">
                <a16:creationId xmlns:a16="http://schemas.microsoft.com/office/drawing/2014/main" id="{889A17A9-25D6-434B-79B7-F7CE45BDA5E1}"/>
              </a:ext>
            </a:extLst>
          </p:cNvPr>
          <p:cNvSpPr txBox="1"/>
          <p:nvPr/>
        </p:nvSpPr>
        <p:spPr>
          <a:xfrm>
            <a:off x="338736" y="1726163"/>
            <a:ext cx="4923729" cy="923330"/>
          </a:xfrm>
          <a:prstGeom prst="rect">
            <a:avLst/>
          </a:prstGeom>
          <a:noFill/>
        </p:spPr>
        <p:txBody>
          <a:bodyPr wrap="square" lIns="91440" tIns="45720" rIns="91440" bIns="45720" rtlCol="0" anchor="t">
            <a:spAutoFit/>
          </a:bodyPr>
          <a:lstStyle/>
          <a:p>
            <a:r>
              <a:rPr lang="vi-VN" b="1" dirty="0">
                <a:latin typeface="Lato" panose="020F0502020204030203" pitchFamily="34" charset="0"/>
                <a:ea typeface="Lato" panose="020F0502020204030203" pitchFamily="34" charset="0"/>
                <a:cs typeface="Lato" panose="020F0502020204030203" pitchFamily="34" charset="0"/>
              </a:rPr>
              <a:t>1.Dữ liệu</a:t>
            </a:r>
          </a:p>
          <a:p>
            <a:r>
              <a:rPr lang="vi-VN" dirty="0">
                <a:latin typeface="Lato" panose="020F0502020204030203" pitchFamily="34" charset="0"/>
                <a:ea typeface="Lato" panose="020F0502020204030203" pitchFamily="34" charset="0"/>
                <a:cs typeface="Lato" panose="020F0502020204030203" pitchFamily="34" charset="0"/>
              </a:rPr>
              <a:t>Chương trình khởi tạo cây thư mục mẫu trong hàm main với cấu trúc như sau</a:t>
            </a:r>
          </a:p>
        </p:txBody>
      </p:sp>
      <p:pic>
        <p:nvPicPr>
          <p:cNvPr id="7" name="Picture 6">
            <a:extLst>
              <a:ext uri="{FF2B5EF4-FFF2-40B4-BE49-F238E27FC236}">
                <a16:creationId xmlns:a16="http://schemas.microsoft.com/office/drawing/2014/main" id="{1794A224-D7FA-1645-A937-DCADD9ED37EE}"/>
              </a:ext>
            </a:extLst>
          </p:cNvPr>
          <p:cNvPicPr>
            <a:picLocks noChangeAspect="1"/>
          </p:cNvPicPr>
          <p:nvPr/>
        </p:nvPicPr>
        <p:blipFill>
          <a:blip r:embed="rId2"/>
          <a:stretch>
            <a:fillRect/>
          </a:stretch>
        </p:blipFill>
        <p:spPr>
          <a:xfrm>
            <a:off x="921787" y="2840491"/>
            <a:ext cx="3238500" cy="2352675"/>
          </a:xfrm>
          <a:prstGeom prst="rect">
            <a:avLst/>
          </a:prstGeom>
        </p:spPr>
      </p:pic>
      <p:sp>
        <p:nvSpPr>
          <p:cNvPr id="8" name="TextBox 7">
            <a:extLst>
              <a:ext uri="{FF2B5EF4-FFF2-40B4-BE49-F238E27FC236}">
                <a16:creationId xmlns:a16="http://schemas.microsoft.com/office/drawing/2014/main" id="{816FE17A-6894-B72C-53F5-1CF0DF541850}"/>
              </a:ext>
            </a:extLst>
          </p:cNvPr>
          <p:cNvSpPr txBox="1"/>
          <p:nvPr/>
        </p:nvSpPr>
        <p:spPr>
          <a:xfrm>
            <a:off x="6643396" y="1726163"/>
            <a:ext cx="5256315" cy="2308324"/>
          </a:xfrm>
          <a:prstGeom prst="rect">
            <a:avLst/>
          </a:prstGeom>
          <a:noFill/>
        </p:spPr>
        <p:txBody>
          <a:bodyPr wrap="square" lIns="91440" tIns="45720" rIns="91440" bIns="45720" rtlCol="0" anchor="t">
            <a:spAutoFit/>
          </a:bodyPr>
          <a:lstStyle/>
          <a:p>
            <a:r>
              <a:rPr lang="vi-VN" dirty="0">
                <a:latin typeface="Lato" panose="020F0502020204030203" pitchFamily="34" charset="0"/>
                <a:ea typeface="Lato" panose="020F0502020204030203" pitchFamily="34" charset="0"/>
                <a:cs typeface="Lato" panose="020F0502020204030203" pitchFamily="34" charset="0"/>
              </a:rPr>
              <a:t>Mỗi node bao gồm:</a:t>
            </a:r>
          </a:p>
          <a:p>
            <a:r>
              <a:rPr lang="vi-VN" dirty="0">
                <a:latin typeface="Lato" panose="020F0502020204030203" pitchFamily="34" charset="0"/>
                <a:ea typeface="Lato" panose="020F0502020204030203" pitchFamily="34" charset="0"/>
                <a:cs typeface="Lato" panose="020F0502020204030203" pitchFamily="34" charset="0"/>
              </a:rPr>
              <a:t>•This PC là gốc cây, có ba thư mục con: nhat, khai, và khoi.</a:t>
            </a:r>
          </a:p>
          <a:p>
            <a:r>
              <a:rPr lang="vi-VN" dirty="0">
                <a:latin typeface="Lato" panose="020F0502020204030203" pitchFamily="34" charset="0"/>
                <a:ea typeface="Lato" panose="020F0502020204030203" pitchFamily="34" charset="0"/>
                <a:cs typeface="Lato" panose="020F0502020204030203" pitchFamily="34" charset="0"/>
              </a:rPr>
              <a:t>•Trong mỗi thư mục con:</a:t>
            </a:r>
          </a:p>
          <a:p>
            <a:r>
              <a:rPr lang="vi-VN" dirty="0">
                <a:latin typeface="Lato" panose="020F0502020204030203" pitchFamily="34" charset="0"/>
                <a:ea typeface="Lato" panose="020F0502020204030203" pitchFamily="34" charset="0"/>
                <a:cs typeface="Lato" panose="020F0502020204030203" pitchFamily="34" charset="0"/>
              </a:rPr>
              <a:t>  nhat: Chứa ba tệp (nhat1, nhat2, nhat3).</a:t>
            </a:r>
          </a:p>
          <a:p>
            <a:r>
              <a:rPr lang="vi-VN" dirty="0">
                <a:latin typeface="Lato" panose="020F0502020204030203" pitchFamily="34" charset="0"/>
                <a:ea typeface="Lato" panose="020F0502020204030203" pitchFamily="34" charset="0"/>
                <a:cs typeface="Lato" panose="020F0502020204030203" pitchFamily="34" charset="0"/>
              </a:rPr>
              <a:t>  khai: Chứa ba tệp (khai1, khai2, khai3).</a:t>
            </a:r>
          </a:p>
          <a:p>
            <a:r>
              <a:rPr lang="vi-VN" dirty="0">
                <a:latin typeface="Lato" panose="020F0502020204030203" pitchFamily="34" charset="0"/>
                <a:ea typeface="Lato" panose="020F0502020204030203" pitchFamily="34" charset="0"/>
                <a:cs typeface="Lato" panose="020F0502020204030203" pitchFamily="34" charset="0"/>
              </a:rPr>
              <a:t>  khoi: Chứa hai tệp (khoi1, khoi2) và một tệp trùng tên nhat.</a:t>
            </a:r>
          </a:p>
        </p:txBody>
      </p:sp>
      <p:cxnSp>
        <p:nvCxnSpPr>
          <p:cNvPr id="6" name="Straight Connector 5">
            <a:extLst>
              <a:ext uri="{FF2B5EF4-FFF2-40B4-BE49-F238E27FC236}">
                <a16:creationId xmlns:a16="http://schemas.microsoft.com/office/drawing/2014/main" id="{5632F90B-0FC6-D7F4-61FB-45DE1DFAC23B}"/>
              </a:ext>
            </a:extLst>
          </p:cNvPr>
          <p:cNvCxnSpPr/>
          <p:nvPr/>
        </p:nvCxnSpPr>
        <p:spPr>
          <a:xfrm>
            <a:off x="6087061" y="1352939"/>
            <a:ext cx="0" cy="4866413"/>
          </a:xfrm>
          <a:prstGeom prst="line">
            <a:avLst/>
          </a:prstGeom>
          <a:ln w="38100">
            <a:solidFill>
              <a:schemeClr val="accent4">
                <a:lumMod val="60000"/>
                <a:lumOff val="4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44220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1790204"/>
            <a:ext cx="11805366"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t>BÀI TẬP NHÓM CTDL &amp;GT</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2786898"/>
            <a:ext cx="7342482" cy="84879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err="1">
                <a:latin typeface="Lato"/>
                <a:ea typeface="Lato"/>
                <a:cs typeface="Lato"/>
              </a:rPr>
              <a:t>Chủ</a:t>
            </a:r>
            <a:r>
              <a:rPr lang="en-US" sz="2800" b="0" dirty="0">
                <a:latin typeface="Lato"/>
                <a:ea typeface="Lato"/>
                <a:cs typeface="Lato"/>
              </a:rPr>
              <a:t> </a:t>
            </a:r>
            <a:r>
              <a:rPr lang="en-US" sz="2800" b="0" dirty="0" err="1">
                <a:latin typeface="Lato"/>
                <a:ea typeface="Lato"/>
                <a:cs typeface="Lato"/>
              </a:rPr>
              <a:t>đề</a:t>
            </a:r>
            <a:r>
              <a:rPr lang="en-US" sz="2800" b="0" dirty="0">
                <a:latin typeface="Lato"/>
                <a:ea typeface="Lato"/>
                <a:cs typeface="Lato"/>
              </a:rPr>
              <a:t> 7: </a:t>
            </a:r>
            <a:r>
              <a:rPr lang="en-US" sz="2800" b="0" dirty="0" err="1">
                <a:latin typeface="Lato"/>
                <a:ea typeface="Lato"/>
                <a:cs typeface="Lato"/>
              </a:rPr>
              <a:t>Hệ</a:t>
            </a:r>
            <a:r>
              <a:rPr lang="en-US" sz="2800" b="0" dirty="0">
                <a:latin typeface="Lato"/>
                <a:ea typeface="Lato"/>
                <a:cs typeface="Lato"/>
              </a:rPr>
              <a:t> </a:t>
            </a:r>
            <a:r>
              <a:rPr lang="en-US" sz="2800" b="0" dirty="0" err="1">
                <a:latin typeface="Lato"/>
                <a:ea typeface="Lato"/>
                <a:cs typeface="Lato"/>
              </a:rPr>
              <a:t>mô</a:t>
            </a:r>
            <a:r>
              <a:rPr lang="en-US" sz="2800" b="0" dirty="0">
                <a:latin typeface="Lato"/>
                <a:ea typeface="Lato"/>
                <a:cs typeface="Lato"/>
              </a:rPr>
              <a:t> </a:t>
            </a:r>
            <a:r>
              <a:rPr lang="en-US" sz="2800" b="0" dirty="0" err="1">
                <a:latin typeface="Lato"/>
                <a:ea typeface="Lato"/>
                <a:cs typeface="Lato"/>
              </a:rPr>
              <a:t>phỏng</a:t>
            </a:r>
            <a:r>
              <a:rPr lang="en-US" sz="2800" b="0" dirty="0">
                <a:latin typeface="Lato"/>
                <a:ea typeface="Lato"/>
                <a:cs typeface="Lato"/>
              </a:rPr>
              <a:t> </a:t>
            </a:r>
            <a:r>
              <a:rPr lang="en-US" sz="2800" b="0" dirty="0" err="1">
                <a:latin typeface="Lato"/>
                <a:ea typeface="Lato"/>
                <a:cs typeface="Lato"/>
              </a:rPr>
              <a:t>quản</a:t>
            </a:r>
            <a:r>
              <a:rPr lang="en-US" sz="2800" b="0" dirty="0">
                <a:latin typeface="Lato"/>
                <a:ea typeface="Lato"/>
                <a:cs typeface="Lato"/>
              </a:rPr>
              <a:t> lý </a:t>
            </a:r>
            <a:r>
              <a:rPr lang="en-US" sz="2800" b="0" dirty="0" err="1">
                <a:latin typeface="Lato"/>
                <a:ea typeface="Lato"/>
                <a:cs typeface="Lato"/>
              </a:rPr>
              <a:t>tập</a:t>
            </a:r>
            <a:r>
              <a:rPr lang="en-US" sz="2800" b="0" dirty="0">
                <a:latin typeface="Lato"/>
                <a:ea typeface="Lato"/>
                <a:cs typeface="Lato"/>
              </a:rPr>
              <a:t> tin</a:t>
            </a:r>
            <a:endParaRPr lang="en-US"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5" name="TextBox 4">
            <a:extLst>
              <a:ext uri="{FF2B5EF4-FFF2-40B4-BE49-F238E27FC236}">
                <a16:creationId xmlns:a16="http://schemas.microsoft.com/office/drawing/2014/main" id="{A684A7F8-A094-B8DA-7176-B3A1B972440D}"/>
              </a:ext>
            </a:extLst>
          </p:cNvPr>
          <p:cNvSpPr txBox="1"/>
          <p:nvPr/>
        </p:nvSpPr>
        <p:spPr>
          <a:xfrm>
            <a:off x="386634" y="3635691"/>
            <a:ext cx="4623905" cy="1569660"/>
          </a:xfrm>
          <a:prstGeom prst="rect">
            <a:avLst/>
          </a:prstGeom>
          <a:noFill/>
        </p:spPr>
        <p:txBody>
          <a:bodyPr wrap="square" lIns="91440" tIns="45720" rIns="91440" bIns="45720" rtlCol="0" anchor="t">
            <a:spAutoFit/>
          </a:bodyPr>
          <a:lstStyle/>
          <a:p>
            <a:r>
              <a:rPr lang="en-US" sz="2400" b="1" dirty="0">
                <a:solidFill>
                  <a:srgbClr val="C00000"/>
                </a:solidFill>
                <a:latin typeface="Lato" panose="020F0502020204030203" pitchFamily="34" charset="0"/>
                <a:ea typeface="Lato" panose="020F0502020204030203" pitchFamily="34" charset="0"/>
                <a:cs typeface="Lato" panose="020F0502020204030203" pitchFamily="34" charset="0"/>
              </a:rPr>
              <a:t>Thành </a:t>
            </a:r>
            <a:r>
              <a:rPr lang="en-US" sz="2400" b="1" dirty="0" err="1">
                <a:solidFill>
                  <a:srgbClr val="C00000"/>
                </a:solidFill>
                <a:latin typeface="Lato" panose="020F0502020204030203" pitchFamily="34" charset="0"/>
                <a:ea typeface="Lato" panose="020F0502020204030203" pitchFamily="34" charset="0"/>
                <a:cs typeface="Lato" panose="020F0502020204030203" pitchFamily="34" charset="0"/>
              </a:rPr>
              <a:t>viên</a:t>
            </a:r>
            <a:r>
              <a:rPr lang="en-US" sz="2400" b="1" dirty="0">
                <a:solidFill>
                  <a:srgbClr val="C00000"/>
                </a:solidFill>
                <a:latin typeface="Lato" panose="020F0502020204030203" pitchFamily="34" charset="0"/>
                <a:ea typeface="Lato" panose="020F0502020204030203" pitchFamily="34" charset="0"/>
                <a:cs typeface="Lato" panose="020F0502020204030203" pitchFamily="34" charset="0"/>
              </a:rPr>
              <a:t>: </a:t>
            </a:r>
          </a:p>
          <a:p>
            <a:r>
              <a:rPr lang="en-US" sz="2400" dirty="0" err="1">
                <a:solidFill>
                  <a:srgbClr val="C00000"/>
                </a:solidFill>
                <a:latin typeface="Lato" panose="020F0502020204030203" pitchFamily="34" charset="0"/>
                <a:ea typeface="Lato" panose="020F0502020204030203" pitchFamily="34" charset="0"/>
                <a:cs typeface="Lato" panose="020F0502020204030203" pitchFamily="34" charset="0"/>
              </a:rPr>
              <a:t>Trần</a:t>
            </a:r>
            <a:r>
              <a:rPr lang="en-US" sz="2400" dirty="0">
                <a:solidFill>
                  <a:srgbClr val="C00000"/>
                </a:solidFill>
                <a:latin typeface="Lato" panose="020F0502020204030203" pitchFamily="34" charset="0"/>
                <a:ea typeface="Lato" panose="020F0502020204030203" pitchFamily="34" charset="0"/>
                <a:cs typeface="Lato" panose="020F0502020204030203" pitchFamily="34" charset="0"/>
              </a:rPr>
              <a:t> Quang Khải 20233457</a:t>
            </a:r>
          </a:p>
          <a:p>
            <a:r>
              <a:rPr lang="en-US" sz="2400" dirty="0">
                <a:solidFill>
                  <a:srgbClr val="C00000"/>
                </a:solidFill>
                <a:latin typeface="Lato" panose="020F0502020204030203" pitchFamily="34" charset="0"/>
                <a:ea typeface="Lato" panose="020F0502020204030203" pitchFamily="34" charset="0"/>
                <a:cs typeface="Lato" panose="020F0502020204030203" pitchFamily="34" charset="0"/>
              </a:rPr>
              <a:t>Nguyễn Văn Nhật 20233567</a:t>
            </a:r>
          </a:p>
          <a:p>
            <a:r>
              <a:rPr lang="en-US" sz="2400" dirty="0">
                <a:solidFill>
                  <a:srgbClr val="C00000"/>
                </a:solidFill>
                <a:latin typeface="Lato" panose="020F0502020204030203" pitchFamily="34" charset="0"/>
                <a:ea typeface="Lato" panose="020F0502020204030203" pitchFamily="34" charset="0"/>
                <a:cs typeface="Lato" panose="020F0502020204030203" pitchFamily="34" charset="0"/>
              </a:rPr>
              <a:t>Hoàng Tuấn </a:t>
            </a:r>
            <a:r>
              <a:rPr lang="en-US" sz="2400" dirty="0" err="1">
                <a:solidFill>
                  <a:srgbClr val="C00000"/>
                </a:solidFill>
                <a:latin typeface="Lato" panose="020F0502020204030203" pitchFamily="34" charset="0"/>
                <a:ea typeface="Lato" panose="020F0502020204030203" pitchFamily="34" charset="0"/>
                <a:cs typeface="Lato" panose="020F0502020204030203" pitchFamily="34" charset="0"/>
              </a:rPr>
              <a:t>Khôi</a:t>
            </a:r>
            <a:r>
              <a:rPr lang="en-US" sz="2400" dirty="0">
                <a:solidFill>
                  <a:srgbClr val="C00000"/>
                </a:solidFill>
                <a:latin typeface="Lato" panose="020F0502020204030203" pitchFamily="34" charset="0"/>
                <a:ea typeface="Lato" panose="020F0502020204030203" pitchFamily="34" charset="0"/>
                <a:cs typeface="Lato" panose="020F0502020204030203" pitchFamily="34" charset="0"/>
              </a:rPr>
              <a:t> 20233468</a:t>
            </a:r>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18E85-E886-62CF-A5CD-FBB03E2BC918}"/>
              </a:ext>
            </a:extLst>
          </p:cNvPr>
          <p:cNvSpPr>
            <a:spLocks noGrp="1"/>
          </p:cNvSpPr>
          <p:nvPr>
            <p:ph type="title"/>
          </p:nvPr>
        </p:nvSpPr>
        <p:spPr/>
        <p:txBody>
          <a:bodyPr/>
          <a:lstStyle/>
          <a:p>
            <a:r>
              <a:rPr lang="en-US" dirty="0"/>
              <a:t>4. </a:t>
            </a:r>
            <a:r>
              <a:rPr lang="en-US" dirty="0" err="1"/>
              <a:t>Kết</a:t>
            </a:r>
            <a:r>
              <a:rPr lang="en-US" dirty="0"/>
              <a:t> </a:t>
            </a:r>
            <a:r>
              <a:rPr lang="en-US" dirty="0" err="1"/>
              <a:t>quả</a:t>
            </a:r>
            <a:r>
              <a:rPr lang="en-US" dirty="0"/>
              <a:t> </a:t>
            </a:r>
            <a:r>
              <a:rPr lang="en-US" dirty="0" err="1"/>
              <a:t>thực</a:t>
            </a:r>
            <a:r>
              <a:rPr lang="en-US" dirty="0"/>
              <a:t> </a:t>
            </a:r>
            <a:r>
              <a:rPr lang="en-US" dirty="0" err="1"/>
              <a:t>nghiệm</a:t>
            </a:r>
            <a:endParaRPr lang="en-US" dirty="0"/>
          </a:p>
        </p:txBody>
      </p:sp>
      <p:sp>
        <p:nvSpPr>
          <p:cNvPr id="3" name="Text Placeholder 2">
            <a:extLst>
              <a:ext uri="{FF2B5EF4-FFF2-40B4-BE49-F238E27FC236}">
                <a16:creationId xmlns:a16="http://schemas.microsoft.com/office/drawing/2014/main" id="{41821E0F-09EE-2932-B45B-AFE0370A4D41}"/>
              </a:ext>
            </a:extLst>
          </p:cNvPr>
          <p:cNvSpPr>
            <a:spLocks noGrp="1"/>
          </p:cNvSpPr>
          <p:nvPr>
            <p:ph type="body" sz="quarter" idx="13"/>
          </p:nvPr>
        </p:nvSpPr>
        <p:spPr>
          <a:xfrm>
            <a:off x="337540" y="1250225"/>
            <a:ext cx="6408494" cy="436098"/>
          </a:xfrm>
        </p:spPr>
        <p:txBody>
          <a:bodyPr lIns="91440" tIns="45720" rIns="91440" bIns="45720" anchor="t"/>
          <a:lstStyle/>
          <a:p>
            <a:pPr marL="0" indent="0">
              <a:buNone/>
            </a:pPr>
            <a:r>
              <a:rPr lang="en-US" sz="1800" b="1"/>
              <a:t>2. Các </a:t>
            </a:r>
            <a:r>
              <a:rPr lang="en-US" sz="1800" b="1" err="1"/>
              <a:t>kết</a:t>
            </a:r>
            <a:r>
              <a:rPr lang="en-US" sz="1800" b="1"/>
              <a:t> </a:t>
            </a:r>
            <a:r>
              <a:rPr lang="en-US" sz="1800" b="1" err="1"/>
              <a:t>quả</a:t>
            </a:r>
            <a:r>
              <a:rPr lang="en-US" sz="1800" b="1"/>
              <a:t> test</a:t>
            </a:r>
          </a:p>
        </p:txBody>
      </p:sp>
      <p:sp>
        <p:nvSpPr>
          <p:cNvPr id="4" name="Slide Number Placeholder 3">
            <a:extLst>
              <a:ext uri="{FF2B5EF4-FFF2-40B4-BE49-F238E27FC236}">
                <a16:creationId xmlns:a16="http://schemas.microsoft.com/office/drawing/2014/main" id="{E67CF246-3B3A-A9AD-83C4-E7AEF8093F23}"/>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5" name="TextBox 4">
            <a:extLst>
              <a:ext uri="{FF2B5EF4-FFF2-40B4-BE49-F238E27FC236}">
                <a16:creationId xmlns:a16="http://schemas.microsoft.com/office/drawing/2014/main" id="{ED7CE043-EB21-F438-95D9-31F0B8943A19}"/>
              </a:ext>
            </a:extLst>
          </p:cNvPr>
          <p:cNvSpPr txBox="1"/>
          <p:nvPr/>
        </p:nvSpPr>
        <p:spPr>
          <a:xfrm>
            <a:off x="514822" y="1583147"/>
            <a:ext cx="4225129" cy="369332"/>
          </a:xfrm>
          <a:prstGeom prst="rect">
            <a:avLst/>
          </a:prstGeom>
          <a:noFill/>
        </p:spPr>
        <p:txBody>
          <a:bodyPr wrap="square" rtlCol="0">
            <a:spAutoFit/>
          </a:bodyPr>
          <a:lstStyle/>
          <a:p>
            <a:r>
              <a:rPr lang="vi-VN">
                <a:latin typeface="Lato" panose="020F0502020204030203" pitchFamily="34" charset="0"/>
                <a:ea typeface="Lato" panose="020F0502020204030203" pitchFamily="34" charset="0"/>
                <a:cs typeface="Lato" panose="020F0502020204030203" pitchFamily="34" charset="0"/>
              </a:rPr>
              <a:t>a)Cây thư mục ban đầu:</a:t>
            </a:r>
            <a:endParaRPr lang="en-US">
              <a:latin typeface="Lato" panose="020F0502020204030203" pitchFamily="34" charset="0"/>
              <a:ea typeface="Lato" panose="020F0502020204030203" pitchFamily="34" charset="0"/>
              <a:cs typeface="Lato" panose="020F0502020204030203" pitchFamily="34" charset="0"/>
            </a:endParaRPr>
          </a:p>
        </p:txBody>
      </p:sp>
      <p:pic>
        <p:nvPicPr>
          <p:cNvPr id="6" name="Hình ảnh 1">
            <a:extLst>
              <a:ext uri="{FF2B5EF4-FFF2-40B4-BE49-F238E27FC236}">
                <a16:creationId xmlns:a16="http://schemas.microsoft.com/office/drawing/2014/main" id="{2682DECC-894F-51C2-7810-67DE1EBB7E86}"/>
              </a:ext>
            </a:extLst>
          </p:cNvPr>
          <p:cNvPicPr>
            <a:picLocks noChangeAspect="1"/>
          </p:cNvPicPr>
          <p:nvPr/>
        </p:nvPicPr>
        <p:blipFill>
          <a:blip r:embed="rId2"/>
          <a:stretch>
            <a:fillRect/>
          </a:stretch>
        </p:blipFill>
        <p:spPr>
          <a:xfrm>
            <a:off x="665610" y="2083945"/>
            <a:ext cx="5057140" cy="3542665"/>
          </a:xfrm>
          <a:prstGeom prst="rect">
            <a:avLst/>
          </a:prstGeom>
        </p:spPr>
      </p:pic>
      <p:sp>
        <p:nvSpPr>
          <p:cNvPr id="7" name="TextBox 6">
            <a:extLst>
              <a:ext uri="{FF2B5EF4-FFF2-40B4-BE49-F238E27FC236}">
                <a16:creationId xmlns:a16="http://schemas.microsoft.com/office/drawing/2014/main" id="{C39913E8-D199-BCAF-7BE4-4DD7DE756D95}"/>
              </a:ext>
            </a:extLst>
          </p:cNvPr>
          <p:cNvSpPr txBox="1"/>
          <p:nvPr/>
        </p:nvSpPr>
        <p:spPr>
          <a:xfrm>
            <a:off x="6567897" y="1567543"/>
            <a:ext cx="5542382" cy="369332"/>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rPr>
              <a:t>b) </a:t>
            </a:r>
            <a:r>
              <a:rPr lang="en-US" dirty="0" err="1">
                <a:latin typeface="Lato" panose="020F0502020204030203" pitchFamily="34" charset="0"/>
                <a:ea typeface="Lato" panose="020F0502020204030203" pitchFamily="34" charset="0"/>
                <a:cs typeface="Lato" panose="020F0502020204030203" pitchFamily="34" charset="0"/>
              </a:rPr>
              <a:t>Kết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quả</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tìm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kiếm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tất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cả</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các</a:t>
            </a:r>
            <a:r>
              <a:rPr lang="en-US" dirty="0">
                <a:latin typeface="Lato" panose="020F0502020204030203" pitchFamily="34" charset="0"/>
                <a:ea typeface="Lato" panose="020F0502020204030203" pitchFamily="34" charset="0"/>
                <a:cs typeface="Lato" panose="020F0502020204030203" pitchFamily="34" charset="0"/>
              </a:rPr>
              <a:t> node </a:t>
            </a:r>
            <a:r>
              <a:rPr lang="en-US" dirty="0" err="1">
                <a:latin typeface="Lato" panose="020F0502020204030203" pitchFamily="34" charset="0"/>
                <a:ea typeface="Lato" panose="020F0502020204030203" pitchFamily="34" charset="0"/>
                <a:cs typeface="Lato" panose="020F0502020204030203" pitchFamily="34" charset="0"/>
              </a:rPr>
              <a:t>có</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tên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nhat</a:t>
            </a:r>
            <a:r>
              <a:rPr lang="en-US" dirty="0">
                <a:latin typeface="Lato" panose="020F0502020204030203" pitchFamily="34" charset="0"/>
                <a:ea typeface="Lato" panose="020F0502020204030203" pitchFamily="34" charset="0"/>
                <a:cs typeface="Lato" panose="020F0502020204030203" pitchFamily="34" charset="0"/>
              </a:rPr>
              <a:t>"</a:t>
            </a:r>
          </a:p>
        </p:txBody>
      </p:sp>
      <p:pic>
        <p:nvPicPr>
          <p:cNvPr id="10" name="Picture 9">
            <a:extLst>
              <a:ext uri="{FF2B5EF4-FFF2-40B4-BE49-F238E27FC236}">
                <a16:creationId xmlns:a16="http://schemas.microsoft.com/office/drawing/2014/main" id="{AD95A02B-5C50-83E2-E9E0-7177258CBFC0}"/>
              </a:ext>
            </a:extLst>
          </p:cNvPr>
          <p:cNvPicPr>
            <a:picLocks noChangeAspect="1"/>
          </p:cNvPicPr>
          <p:nvPr/>
        </p:nvPicPr>
        <p:blipFill>
          <a:blip r:embed="rId3"/>
          <a:stretch>
            <a:fillRect/>
          </a:stretch>
        </p:blipFill>
        <p:spPr>
          <a:xfrm>
            <a:off x="6626849" y="2080021"/>
            <a:ext cx="4982270" cy="1933845"/>
          </a:xfrm>
          <a:prstGeom prst="rect">
            <a:avLst/>
          </a:prstGeom>
        </p:spPr>
      </p:pic>
      <p:cxnSp>
        <p:nvCxnSpPr>
          <p:cNvPr id="13" name="Straight Connector 12">
            <a:extLst>
              <a:ext uri="{FF2B5EF4-FFF2-40B4-BE49-F238E27FC236}">
                <a16:creationId xmlns:a16="http://schemas.microsoft.com/office/drawing/2014/main" id="{5E1820C4-34B8-AE0B-2AC6-1FEB98D295F8}"/>
              </a:ext>
            </a:extLst>
          </p:cNvPr>
          <p:cNvCxnSpPr/>
          <p:nvPr/>
        </p:nvCxnSpPr>
        <p:spPr>
          <a:xfrm>
            <a:off x="6223909" y="1468609"/>
            <a:ext cx="0" cy="4866413"/>
          </a:xfrm>
          <a:prstGeom prst="line">
            <a:avLst/>
          </a:prstGeom>
          <a:ln w="38100">
            <a:solidFill>
              <a:schemeClr val="accent4">
                <a:lumMod val="60000"/>
                <a:lumOff val="4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92188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7E27-72B8-CA01-2307-6F86831A711C}"/>
              </a:ext>
            </a:extLst>
          </p:cNvPr>
          <p:cNvSpPr>
            <a:spLocks noGrp="1"/>
          </p:cNvSpPr>
          <p:nvPr>
            <p:ph type="title"/>
          </p:nvPr>
        </p:nvSpPr>
        <p:spPr/>
        <p:txBody>
          <a:bodyPr/>
          <a:lstStyle/>
          <a:p>
            <a:r>
              <a:rPr lang="en-US"/>
              <a:t>4. </a:t>
            </a:r>
            <a:r>
              <a:rPr lang="en-US" err="1"/>
              <a:t>Kết</a:t>
            </a:r>
            <a:r>
              <a:rPr lang="en-US"/>
              <a:t> </a:t>
            </a:r>
            <a:r>
              <a:rPr lang="en-US" err="1"/>
              <a:t>quả</a:t>
            </a:r>
            <a:r>
              <a:rPr lang="en-US"/>
              <a:t> </a:t>
            </a:r>
            <a:r>
              <a:rPr lang="en-US" err="1"/>
              <a:t>thực</a:t>
            </a:r>
            <a:r>
              <a:rPr lang="en-US"/>
              <a:t> </a:t>
            </a:r>
            <a:r>
              <a:rPr lang="en-US" err="1"/>
              <a:t>nghiệm</a:t>
            </a:r>
            <a:endParaRPr lang="en-US"/>
          </a:p>
        </p:txBody>
      </p:sp>
      <p:sp>
        <p:nvSpPr>
          <p:cNvPr id="4" name="Slide Number Placeholder 3">
            <a:extLst>
              <a:ext uri="{FF2B5EF4-FFF2-40B4-BE49-F238E27FC236}">
                <a16:creationId xmlns:a16="http://schemas.microsoft.com/office/drawing/2014/main" id="{1D5E2D42-3B20-30CF-D010-6C434EA177EA}"/>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5" name="TextBox 4">
            <a:extLst>
              <a:ext uri="{FF2B5EF4-FFF2-40B4-BE49-F238E27FC236}">
                <a16:creationId xmlns:a16="http://schemas.microsoft.com/office/drawing/2014/main" id="{3BF22F25-0885-2023-12A7-B980119EC7BB}"/>
              </a:ext>
            </a:extLst>
          </p:cNvPr>
          <p:cNvSpPr txBox="1"/>
          <p:nvPr/>
        </p:nvSpPr>
        <p:spPr>
          <a:xfrm>
            <a:off x="0" y="1144778"/>
            <a:ext cx="5225143" cy="369332"/>
          </a:xfrm>
          <a:prstGeom prst="rect">
            <a:avLst/>
          </a:prstGeom>
          <a:noFill/>
        </p:spPr>
        <p:txBody>
          <a:bodyPr wrap="square" rtlCol="0">
            <a:spAutoFit/>
          </a:bodyPr>
          <a:lstStyle/>
          <a:p>
            <a:r>
              <a:rPr lang="vi-VN" dirty="0">
                <a:latin typeface="Lato" panose="020F0502020204030203" pitchFamily="34" charset="0"/>
                <a:ea typeface="Lato" panose="020F0502020204030203" pitchFamily="34" charset="0"/>
                <a:cs typeface="Lato" panose="020F0502020204030203" pitchFamily="34" charset="0"/>
              </a:rPr>
              <a:t>c)Xóa tệp nhat1 trong thư mục nhat:</a:t>
            </a:r>
            <a:endParaRPr lang="en-US" dirty="0">
              <a:latin typeface="Lato" panose="020F0502020204030203" pitchFamily="34" charset="0"/>
              <a:ea typeface="Lato" panose="020F0502020204030203" pitchFamily="34" charset="0"/>
              <a:cs typeface="Lato" panose="020F0502020204030203" pitchFamily="34" charset="0"/>
            </a:endParaRPr>
          </a:p>
        </p:txBody>
      </p:sp>
      <p:pic>
        <p:nvPicPr>
          <p:cNvPr id="6" name="Hình ảnh 1" descr="Ảnh có chứa văn bản, ảnh chụp màn hình, Phông chữ&#10;&#10;Mô tả được tạo tự động">
            <a:extLst>
              <a:ext uri="{FF2B5EF4-FFF2-40B4-BE49-F238E27FC236}">
                <a16:creationId xmlns:a16="http://schemas.microsoft.com/office/drawing/2014/main" id="{7A382B46-2C8F-42B3-8B15-C40F03D802B8}"/>
              </a:ext>
            </a:extLst>
          </p:cNvPr>
          <p:cNvPicPr>
            <a:picLocks noChangeAspect="1"/>
          </p:cNvPicPr>
          <p:nvPr/>
        </p:nvPicPr>
        <p:blipFill>
          <a:blip r:embed="rId2"/>
          <a:stretch>
            <a:fillRect/>
          </a:stretch>
        </p:blipFill>
        <p:spPr>
          <a:xfrm>
            <a:off x="110016" y="1766416"/>
            <a:ext cx="3712210" cy="3949485"/>
          </a:xfrm>
          <a:prstGeom prst="rect">
            <a:avLst/>
          </a:prstGeom>
        </p:spPr>
      </p:pic>
      <p:pic>
        <p:nvPicPr>
          <p:cNvPr id="7" name="Hình ảnh 1" descr="Ảnh có chứa văn bản, ảnh chụp màn hình, Phông chữ&#10;&#10;Mô tả được tạo tự động">
            <a:extLst>
              <a:ext uri="{FF2B5EF4-FFF2-40B4-BE49-F238E27FC236}">
                <a16:creationId xmlns:a16="http://schemas.microsoft.com/office/drawing/2014/main" id="{DA4FC99F-D8CF-41EE-2CFE-53BC16D39CB5}"/>
              </a:ext>
            </a:extLst>
          </p:cNvPr>
          <p:cNvPicPr>
            <a:picLocks noChangeAspect="1"/>
          </p:cNvPicPr>
          <p:nvPr/>
        </p:nvPicPr>
        <p:blipFill>
          <a:blip r:embed="rId3"/>
          <a:stretch>
            <a:fillRect/>
          </a:stretch>
        </p:blipFill>
        <p:spPr>
          <a:xfrm>
            <a:off x="4176397" y="1766416"/>
            <a:ext cx="4178300" cy="3942992"/>
          </a:xfrm>
          <a:prstGeom prst="rect">
            <a:avLst/>
          </a:prstGeom>
        </p:spPr>
      </p:pic>
      <p:pic>
        <p:nvPicPr>
          <p:cNvPr id="8" name="Hình ảnh 1" descr="Ảnh có chứa văn bản, ảnh chụp màn hình, phần mềm&#10;&#10;Mô tả được tạo tự động">
            <a:extLst>
              <a:ext uri="{FF2B5EF4-FFF2-40B4-BE49-F238E27FC236}">
                <a16:creationId xmlns:a16="http://schemas.microsoft.com/office/drawing/2014/main" id="{C85D97AE-D414-6FE1-A2A7-E866CBD0804A}"/>
              </a:ext>
            </a:extLst>
          </p:cNvPr>
          <p:cNvPicPr>
            <a:picLocks noChangeAspect="1"/>
          </p:cNvPicPr>
          <p:nvPr/>
        </p:nvPicPr>
        <p:blipFill>
          <a:blip r:embed="rId4"/>
          <a:stretch>
            <a:fillRect/>
          </a:stretch>
        </p:blipFill>
        <p:spPr>
          <a:xfrm>
            <a:off x="8582401" y="1766416"/>
            <a:ext cx="3484504" cy="3976924"/>
          </a:xfrm>
          <a:prstGeom prst="rect">
            <a:avLst/>
          </a:prstGeom>
        </p:spPr>
      </p:pic>
      <p:sp>
        <p:nvSpPr>
          <p:cNvPr id="9" name="TextBox 8">
            <a:extLst>
              <a:ext uri="{FF2B5EF4-FFF2-40B4-BE49-F238E27FC236}">
                <a16:creationId xmlns:a16="http://schemas.microsoft.com/office/drawing/2014/main" id="{1BF00B6C-34F3-B426-7CD4-A7A664D76C08}"/>
              </a:ext>
            </a:extLst>
          </p:cNvPr>
          <p:cNvSpPr txBox="1"/>
          <p:nvPr/>
        </p:nvSpPr>
        <p:spPr>
          <a:xfrm>
            <a:off x="4329403" y="1109353"/>
            <a:ext cx="3303037" cy="646331"/>
          </a:xfrm>
          <a:prstGeom prst="rect">
            <a:avLst/>
          </a:prstGeom>
          <a:noFill/>
        </p:spPr>
        <p:txBody>
          <a:bodyPr wrap="square" rtlCol="0">
            <a:spAutoFit/>
          </a:bodyPr>
          <a:lstStyle/>
          <a:p>
            <a:r>
              <a:rPr lang="vi-VN">
                <a:latin typeface="Lato" panose="020F0502020204030203" pitchFamily="34" charset="0"/>
                <a:ea typeface="Lato" panose="020F0502020204030203" pitchFamily="34" charset="0"/>
                <a:cs typeface="Lato" panose="020F0502020204030203" pitchFamily="34" charset="0"/>
              </a:rPr>
              <a:t>d)Thêm thư mục testFolder vào thư mục khoi:</a:t>
            </a:r>
            <a:endParaRPr lang="en-US">
              <a:latin typeface="Lato" panose="020F0502020204030203" pitchFamily="34" charset="0"/>
              <a:ea typeface="Lato" panose="020F0502020204030203" pitchFamily="34" charset="0"/>
              <a:cs typeface="Lato" panose="020F0502020204030203" pitchFamily="34" charset="0"/>
            </a:endParaRPr>
          </a:p>
        </p:txBody>
      </p:sp>
      <p:sp>
        <p:nvSpPr>
          <p:cNvPr id="10" name="TextBox 9">
            <a:extLst>
              <a:ext uri="{FF2B5EF4-FFF2-40B4-BE49-F238E27FC236}">
                <a16:creationId xmlns:a16="http://schemas.microsoft.com/office/drawing/2014/main" id="{F05F08B7-09B2-EB7B-C18F-E5DC58FD1F3A}"/>
              </a:ext>
            </a:extLst>
          </p:cNvPr>
          <p:cNvSpPr txBox="1"/>
          <p:nvPr/>
        </p:nvSpPr>
        <p:spPr>
          <a:xfrm>
            <a:off x="8646795" y="1109353"/>
            <a:ext cx="3420110" cy="369332"/>
          </a:xfrm>
          <a:prstGeom prst="rect">
            <a:avLst/>
          </a:prstGeom>
          <a:noFill/>
        </p:spPr>
        <p:txBody>
          <a:bodyPr wrap="square" rtlCol="0">
            <a:spAutoFit/>
          </a:bodyPr>
          <a:lstStyle/>
          <a:p>
            <a:r>
              <a:rPr lang="vi-VN">
                <a:latin typeface="Lato" panose="020F0502020204030203" pitchFamily="34" charset="0"/>
                <a:ea typeface="Lato" panose="020F0502020204030203" pitchFamily="34" charset="0"/>
                <a:cs typeface="Lato" panose="020F0502020204030203" pitchFamily="34" charset="0"/>
              </a:rPr>
              <a:t>e)Cây thư mục sau khi cập nhật:</a:t>
            </a:r>
            <a:endParaRPr lang="en-US">
              <a:latin typeface="Lato" panose="020F0502020204030203" pitchFamily="34" charset="0"/>
              <a:ea typeface="Lato" panose="020F0502020204030203" pitchFamily="34" charset="0"/>
              <a:cs typeface="Lato" panose="020F0502020204030203" pitchFamily="34" charset="0"/>
            </a:endParaRPr>
          </a:p>
        </p:txBody>
      </p:sp>
      <p:cxnSp>
        <p:nvCxnSpPr>
          <p:cNvPr id="12" name="Straight Connector 11">
            <a:extLst>
              <a:ext uri="{FF2B5EF4-FFF2-40B4-BE49-F238E27FC236}">
                <a16:creationId xmlns:a16="http://schemas.microsoft.com/office/drawing/2014/main" id="{80C9E995-31F6-1D26-B0DD-F30110C0ABFF}"/>
              </a:ext>
            </a:extLst>
          </p:cNvPr>
          <p:cNvCxnSpPr/>
          <p:nvPr/>
        </p:nvCxnSpPr>
        <p:spPr>
          <a:xfrm>
            <a:off x="4003224" y="1263799"/>
            <a:ext cx="0" cy="4866413"/>
          </a:xfrm>
          <a:prstGeom prst="line">
            <a:avLst/>
          </a:prstGeom>
          <a:ln w="38100">
            <a:solidFill>
              <a:schemeClr val="accent4">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0799450B-2D6C-1FD6-4C9B-36B60492FF4A}"/>
              </a:ext>
            </a:extLst>
          </p:cNvPr>
          <p:cNvCxnSpPr/>
          <p:nvPr/>
        </p:nvCxnSpPr>
        <p:spPr>
          <a:xfrm>
            <a:off x="8513020" y="1263799"/>
            <a:ext cx="0" cy="4866413"/>
          </a:xfrm>
          <a:prstGeom prst="line">
            <a:avLst/>
          </a:prstGeom>
          <a:ln w="38100">
            <a:solidFill>
              <a:schemeClr val="accent4">
                <a:lumMod val="60000"/>
                <a:lumOff val="4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83968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9BC20-C4E8-CD93-497E-194B5790A2BA}"/>
              </a:ext>
            </a:extLst>
          </p:cNvPr>
          <p:cNvSpPr>
            <a:spLocks noGrp="1"/>
          </p:cNvSpPr>
          <p:nvPr>
            <p:ph type="title"/>
          </p:nvPr>
        </p:nvSpPr>
        <p:spPr/>
        <p:txBody>
          <a:bodyPr lIns="91440" tIns="45720" rIns="91440" bIns="45720" anchor="t"/>
          <a:lstStyle/>
          <a:p>
            <a:r>
              <a:rPr lang="en-US">
                <a:latin typeface="Lato"/>
                <a:ea typeface="Lato"/>
                <a:cs typeface="Lato"/>
              </a:rPr>
              <a:t>4. </a:t>
            </a:r>
            <a:r>
              <a:rPr lang="en-US" err="1">
                <a:latin typeface="Lato"/>
                <a:ea typeface="Lato"/>
                <a:cs typeface="Lato"/>
              </a:rPr>
              <a:t>Kết</a:t>
            </a:r>
            <a:r>
              <a:rPr lang="en-US">
                <a:latin typeface="Lato"/>
                <a:ea typeface="Lato"/>
                <a:cs typeface="Lato"/>
              </a:rPr>
              <a:t> </a:t>
            </a:r>
            <a:r>
              <a:rPr lang="en-US" err="1">
                <a:latin typeface="Lato"/>
                <a:ea typeface="Lato"/>
                <a:cs typeface="Lato"/>
              </a:rPr>
              <a:t>quả</a:t>
            </a:r>
            <a:r>
              <a:rPr lang="en-US">
                <a:latin typeface="Lato"/>
                <a:ea typeface="Lato"/>
                <a:cs typeface="Lato"/>
              </a:rPr>
              <a:t> </a:t>
            </a:r>
            <a:r>
              <a:rPr lang="en-US" err="1">
                <a:latin typeface="Lato"/>
                <a:ea typeface="Lato"/>
                <a:cs typeface="Lato"/>
              </a:rPr>
              <a:t>thực</a:t>
            </a:r>
            <a:r>
              <a:rPr lang="en-US">
                <a:latin typeface="Lato"/>
                <a:ea typeface="Lato"/>
                <a:cs typeface="Lato"/>
              </a:rPr>
              <a:t> </a:t>
            </a:r>
            <a:r>
              <a:rPr lang="en-US" err="1">
                <a:latin typeface="Lato"/>
                <a:ea typeface="Lato"/>
                <a:cs typeface="Lato"/>
              </a:rPr>
              <a:t>nghiệm</a:t>
            </a:r>
          </a:p>
        </p:txBody>
      </p:sp>
      <p:sp>
        <p:nvSpPr>
          <p:cNvPr id="3" name="Text Placeholder 2">
            <a:extLst>
              <a:ext uri="{FF2B5EF4-FFF2-40B4-BE49-F238E27FC236}">
                <a16:creationId xmlns:a16="http://schemas.microsoft.com/office/drawing/2014/main" id="{1F56A278-7940-D9F6-B115-15F4E3F43700}"/>
              </a:ext>
            </a:extLst>
          </p:cNvPr>
          <p:cNvSpPr>
            <a:spLocks noGrp="1"/>
          </p:cNvSpPr>
          <p:nvPr>
            <p:ph type="body" sz="quarter" idx="13"/>
          </p:nvPr>
        </p:nvSpPr>
        <p:spPr>
          <a:xfrm>
            <a:off x="208750" y="892988"/>
            <a:ext cx="11558654" cy="366714"/>
          </a:xfrm>
        </p:spPr>
        <p:txBody>
          <a:bodyPr lIns="91440" tIns="45720" rIns="91440" bIns="45720" anchor="t"/>
          <a:lstStyle/>
          <a:p>
            <a:pPr marL="0" indent="0">
              <a:buNone/>
            </a:pPr>
            <a:r>
              <a:rPr lang="en-US" sz="2000" b="1">
                <a:latin typeface="Lato"/>
                <a:ea typeface="Lato"/>
                <a:cs typeface="Lato"/>
              </a:rPr>
              <a:t>Các Trường </a:t>
            </a:r>
            <a:r>
              <a:rPr lang="en-US" sz="2000" b="1" err="1">
                <a:latin typeface="Lato"/>
                <a:ea typeface="Lato"/>
                <a:cs typeface="Lato"/>
              </a:rPr>
              <a:t>Hợp</a:t>
            </a:r>
            <a:r>
              <a:rPr lang="en-US" sz="2000" b="1">
                <a:latin typeface="Lato"/>
                <a:ea typeface="Lato"/>
                <a:cs typeface="Lato"/>
              </a:rPr>
              <a:t> </a:t>
            </a:r>
            <a:r>
              <a:rPr lang="en-US" sz="2000" b="1" err="1">
                <a:latin typeface="Lato"/>
                <a:ea typeface="Lato"/>
                <a:cs typeface="Lato"/>
              </a:rPr>
              <a:t>Đặc</a:t>
            </a:r>
            <a:r>
              <a:rPr lang="en-US" sz="2000" b="1">
                <a:latin typeface="Lato"/>
                <a:ea typeface="Lato"/>
                <a:cs typeface="Lato"/>
              </a:rPr>
              <a:t> </a:t>
            </a:r>
            <a:r>
              <a:rPr lang="en-US" sz="2000" b="1" err="1">
                <a:latin typeface="Lato"/>
                <a:ea typeface="Lato"/>
                <a:cs typeface="Lato"/>
              </a:rPr>
              <a:t>Biệt</a:t>
            </a:r>
            <a:endParaRPr lang="en-US" sz="2000" b="1">
              <a:latin typeface="Lato"/>
              <a:ea typeface="Lato"/>
              <a:cs typeface="Lato"/>
            </a:endParaRPr>
          </a:p>
        </p:txBody>
      </p:sp>
      <p:sp>
        <p:nvSpPr>
          <p:cNvPr id="4" name="Slide Number Placeholder 3">
            <a:extLst>
              <a:ext uri="{FF2B5EF4-FFF2-40B4-BE49-F238E27FC236}">
                <a16:creationId xmlns:a16="http://schemas.microsoft.com/office/drawing/2014/main" id="{653254F7-D6B1-398E-9F2E-92D495EAA740}"/>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6" name="TextBox 5">
            <a:extLst>
              <a:ext uri="{FF2B5EF4-FFF2-40B4-BE49-F238E27FC236}">
                <a16:creationId xmlns:a16="http://schemas.microsoft.com/office/drawing/2014/main" id="{C44E1C4D-F94B-65F9-79CD-F79859F65239}"/>
              </a:ext>
            </a:extLst>
          </p:cNvPr>
          <p:cNvSpPr txBox="1"/>
          <p:nvPr/>
        </p:nvSpPr>
        <p:spPr>
          <a:xfrm>
            <a:off x="0" y="1348694"/>
            <a:ext cx="5225143" cy="1200329"/>
          </a:xfrm>
          <a:prstGeom prst="rect">
            <a:avLst/>
          </a:prstGeom>
          <a:noFill/>
        </p:spPr>
        <p:txBody>
          <a:bodyPr wrap="square" lIns="91440" tIns="45720" rIns="91440" bIns="45720" rtlCol="0" anchor="t">
            <a:spAutoFit/>
          </a:bodyPr>
          <a:lstStyle/>
          <a:p>
            <a:r>
              <a:rPr lang="vi-VN" dirty="0">
                <a:latin typeface="Lato" panose="020F0502020204030203" pitchFamily="34" charset="0"/>
                <a:ea typeface="Lato" panose="020F0502020204030203" pitchFamily="34" charset="0"/>
                <a:cs typeface="Lato" panose="020F0502020204030203" pitchFamily="34" charset="0"/>
              </a:rPr>
              <a:t>f) Thêm tệp/thư mục vào tệp</a:t>
            </a:r>
          </a:p>
          <a:p>
            <a:pPr marL="285750" indent="-285750">
              <a:buFont typeface="Arial"/>
              <a:buChar char="•"/>
            </a:pPr>
            <a:r>
              <a:rPr lang="vi-VN" dirty="0">
                <a:latin typeface="Lato" panose="020F0502020204030203" pitchFamily="34" charset="0"/>
                <a:ea typeface="Lato" panose="020F0502020204030203" pitchFamily="34" charset="0"/>
                <a:cs typeface="Lato" panose="020F0502020204030203" pitchFamily="34" charset="0"/>
              </a:rPr>
              <a:t>Chọn một node là tệp.</a:t>
            </a:r>
          </a:p>
          <a:p>
            <a:pPr marL="285750" indent="-285750">
              <a:buFont typeface="Arial"/>
              <a:buChar char="•"/>
            </a:pPr>
            <a:r>
              <a:rPr lang="vi-VN" dirty="0">
                <a:latin typeface="Lato" panose="020F0502020204030203" pitchFamily="34" charset="0"/>
                <a:ea typeface="Lato" panose="020F0502020204030203" pitchFamily="34" charset="0"/>
                <a:cs typeface="Lato" panose="020F0502020204030203" pitchFamily="34" charset="0"/>
              </a:rPr>
              <a:t>Thực hiện thao tác thêm node con </a:t>
            </a:r>
          </a:p>
          <a:p>
            <a:endParaRPr lang="vi-VN" dirty="0">
              <a:latin typeface="Lato" panose="020F0502020204030203" pitchFamily="34" charset="0"/>
              <a:ea typeface="Lato" panose="020F0502020204030203" pitchFamily="34" charset="0"/>
              <a:cs typeface="Lato" panose="020F0502020204030203" pitchFamily="34" charset="0"/>
            </a:endParaRPr>
          </a:p>
        </p:txBody>
      </p:sp>
      <p:sp>
        <p:nvSpPr>
          <p:cNvPr id="14" name="TextBox 13">
            <a:extLst>
              <a:ext uri="{FF2B5EF4-FFF2-40B4-BE49-F238E27FC236}">
                <a16:creationId xmlns:a16="http://schemas.microsoft.com/office/drawing/2014/main" id="{FC71D422-0E65-AF9A-6715-293334F88B76}"/>
              </a:ext>
            </a:extLst>
          </p:cNvPr>
          <p:cNvSpPr txBox="1"/>
          <p:nvPr/>
        </p:nvSpPr>
        <p:spPr>
          <a:xfrm>
            <a:off x="4179149" y="1345466"/>
            <a:ext cx="4172360" cy="1200329"/>
          </a:xfrm>
          <a:prstGeom prst="rect">
            <a:avLst/>
          </a:prstGeom>
          <a:noFill/>
        </p:spPr>
        <p:txBody>
          <a:bodyPr wrap="square" lIns="91440" tIns="45720" rIns="91440" bIns="45720" rtlCol="0" anchor="t">
            <a:spAutoFit/>
          </a:bodyPr>
          <a:lstStyle/>
          <a:p>
            <a:r>
              <a:rPr lang="vi-VN" dirty="0">
                <a:latin typeface="Lato" panose="020F0502020204030203" pitchFamily="34" charset="0"/>
                <a:ea typeface="Lato" panose="020F0502020204030203" pitchFamily="34" charset="0"/>
                <a:cs typeface="Lato" panose="020F0502020204030203" pitchFamily="34" charset="0"/>
              </a:rPr>
              <a:t>g) Xóa thư mục chứa nhiều node con:</a:t>
            </a:r>
          </a:p>
          <a:p>
            <a:pPr marL="285750" indent="-285750">
              <a:buFont typeface="Arial"/>
              <a:buChar char="•"/>
            </a:pPr>
            <a:r>
              <a:rPr lang="vi-VN" dirty="0">
                <a:latin typeface="Lato" panose="020F0502020204030203" pitchFamily="34" charset="0"/>
                <a:ea typeface="Lato" panose="020F0502020204030203" pitchFamily="34" charset="0"/>
                <a:cs typeface="Lato" panose="020F0502020204030203" pitchFamily="34" charset="0"/>
              </a:rPr>
              <a:t>Chọn thư mục nhat .</a:t>
            </a:r>
          </a:p>
          <a:p>
            <a:pPr marL="285750" indent="-285750">
              <a:buFont typeface="Arial"/>
              <a:buChar char="•"/>
            </a:pPr>
            <a:r>
              <a:rPr lang="vi-VN" dirty="0">
                <a:latin typeface="Lato" panose="020F0502020204030203" pitchFamily="34" charset="0"/>
                <a:ea typeface="Lato" panose="020F0502020204030203" pitchFamily="34" charset="0"/>
                <a:cs typeface="Lato" panose="020F0502020204030203" pitchFamily="34" charset="0"/>
              </a:rPr>
              <a:t>Xóa thư mục.</a:t>
            </a:r>
          </a:p>
          <a:p>
            <a:endParaRPr lang="vi-VN" dirty="0">
              <a:latin typeface="Lato" panose="020F0502020204030203" pitchFamily="34" charset="0"/>
              <a:ea typeface="Lato" panose="020F0502020204030203" pitchFamily="34" charset="0"/>
              <a:cs typeface="Lato" panose="020F0502020204030203" pitchFamily="34" charset="0"/>
            </a:endParaRPr>
          </a:p>
        </p:txBody>
      </p:sp>
      <p:cxnSp>
        <p:nvCxnSpPr>
          <p:cNvPr id="18" name="Straight Connector 17">
            <a:extLst>
              <a:ext uri="{FF2B5EF4-FFF2-40B4-BE49-F238E27FC236}">
                <a16:creationId xmlns:a16="http://schemas.microsoft.com/office/drawing/2014/main" id="{111F5CD2-5FE3-1C88-10D8-7B9550FA8D2C}"/>
              </a:ext>
            </a:extLst>
          </p:cNvPr>
          <p:cNvCxnSpPr/>
          <p:nvPr/>
        </p:nvCxnSpPr>
        <p:spPr>
          <a:xfrm>
            <a:off x="4013956" y="1532109"/>
            <a:ext cx="0" cy="4866413"/>
          </a:xfrm>
          <a:prstGeom prst="line">
            <a:avLst/>
          </a:prstGeom>
          <a:ln w="38100">
            <a:solidFill>
              <a:schemeClr val="accent4">
                <a:lumMod val="60000"/>
                <a:lumOff val="40000"/>
              </a:schemeClr>
            </a:solidFill>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10A86F8A-80EF-409F-0A41-9C21ED918ED2}"/>
              </a:ext>
            </a:extLst>
          </p:cNvPr>
          <p:cNvSpPr txBox="1"/>
          <p:nvPr/>
        </p:nvSpPr>
        <p:spPr>
          <a:xfrm>
            <a:off x="8475076" y="1345466"/>
            <a:ext cx="3420110" cy="1200329"/>
          </a:xfrm>
          <a:prstGeom prst="rect">
            <a:avLst/>
          </a:prstGeom>
          <a:noFill/>
        </p:spPr>
        <p:txBody>
          <a:bodyPr wrap="square" lIns="91440" tIns="45720" rIns="91440" bIns="45720" rtlCol="0" anchor="t">
            <a:spAutoFit/>
          </a:bodyPr>
          <a:lstStyle/>
          <a:p>
            <a:r>
              <a:rPr lang="vi-VN">
                <a:latin typeface="Lato" panose="020F0502020204030203" pitchFamily="34" charset="0"/>
                <a:ea typeface="Lato" panose="020F0502020204030203" pitchFamily="34" charset="0"/>
                <a:cs typeface="Lato" panose="020F0502020204030203" pitchFamily="34" charset="0"/>
              </a:rPr>
              <a:t>h) Thêm </a:t>
            </a:r>
            <a:r>
              <a:rPr lang="vi-VN" err="1">
                <a:latin typeface="Lato" panose="020F0502020204030203" pitchFamily="34" charset="0"/>
                <a:ea typeface="Lato" panose="020F0502020204030203" pitchFamily="34" charset="0"/>
                <a:cs typeface="Lato" panose="020F0502020204030203" pitchFamily="34" charset="0"/>
              </a:rPr>
              <a:t>node</a:t>
            </a:r>
            <a:r>
              <a:rPr lang="vi-VN">
                <a:latin typeface="Lato" panose="020F0502020204030203" pitchFamily="34" charset="0"/>
                <a:ea typeface="Lato" panose="020F0502020204030203" pitchFamily="34" charset="0"/>
                <a:cs typeface="Lato" panose="020F0502020204030203" pitchFamily="34" charset="0"/>
              </a:rPr>
              <a:t> trùng tên:</a:t>
            </a:r>
          </a:p>
          <a:p>
            <a:pPr marL="285750" indent="-285750">
              <a:buFont typeface="Arial"/>
              <a:buChar char="•"/>
            </a:pPr>
            <a:r>
              <a:rPr lang="vi-VN">
                <a:latin typeface="Lato" panose="020F0502020204030203" pitchFamily="34" charset="0"/>
                <a:ea typeface="Lato" panose="020F0502020204030203" pitchFamily="34" charset="0"/>
                <a:cs typeface="Lato" panose="020F0502020204030203" pitchFamily="34" charset="0"/>
              </a:rPr>
              <a:t>Chọn thư mục </a:t>
            </a:r>
            <a:r>
              <a:rPr lang="vi-VN" err="1">
                <a:latin typeface="Lato" panose="020F0502020204030203" pitchFamily="34" charset="0"/>
                <a:ea typeface="Lato" panose="020F0502020204030203" pitchFamily="34" charset="0"/>
                <a:cs typeface="Lato" panose="020F0502020204030203" pitchFamily="34" charset="0"/>
              </a:rPr>
              <a:t>khoi</a:t>
            </a:r>
            <a:r>
              <a:rPr lang="vi-VN">
                <a:latin typeface="Lato" panose="020F0502020204030203" pitchFamily="34" charset="0"/>
                <a:ea typeface="Lato" panose="020F0502020204030203" pitchFamily="34" charset="0"/>
                <a:cs typeface="Lato" panose="020F0502020204030203" pitchFamily="34" charset="0"/>
              </a:rPr>
              <a:t>.</a:t>
            </a:r>
          </a:p>
          <a:p>
            <a:pPr marL="285750" indent="-285750">
              <a:buFont typeface="Arial"/>
              <a:buChar char="•"/>
            </a:pPr>
            <a:r>
              <a:rPr lang="vi-VN">
                <a:latin typeface="Lato" panose="020F0502020204030203" pitchFamily="34" charset="0"/>
                <a:ea typeface="Lato" panose="020F0502020204030203" pitchFamily="34" charset="0"/>
                <a:cs typeface="Lato" panose="020F0502020204030203" pitchFamily="34" charset="0"/>
              </a:rPr>
              <a:t>Thêm tệp khoi1.</a:t>
            </a:r>
          </a:p>
          <a:p>
            <a:pPr marL="285750" indent="-285750">
              <a:buFont typeface="Arial"/>
              <a:buChar char="•"/>
            </a:pPr>
            <a:endParaRPr lang="vi-VN">
              <a:latin typeface="Lato" panose="020F0502020204030203" pitchFamily="34" charset="0"/>
              <a:ea typeface="Lato" panose="020F0502020204030203" pitchFamily="34" charset="0"/>
              <a:cs typeface="Lato" panose="020F0502020204030203" pitchFamily="34" charset="0"/>
            </a:endParaRPr>
          </a:p>
        </p:txBody>
      </p:sp>
      <p:cxnSp>
        <p:nvCxnSpPr>
          <p:cNvPr id="20" name="Straight Connector 19">
            <a:extLst>
              <a:ext uri="{FF2B5EF4-FFF2-40B4-BE49-F238E27FC236}">
                <a16:creationId xmlns:a16="http://schemas.microsoft.com/office/drawing/2014/main" id="{FB424A30-9E84-790B-4DDB-0AB2A798C2C2}"/>
              </a:ext>
            </a:extLst>
          </p:cNvPr>
          <p:cNvCxnSpPr/>
          <p:nvPr/>
        </p:nvCxnSpPr>
        <p:spPr>
          <a:xfrm>
            <a:off x="8212513" y="1532109"/>
            <a:ext cx="0" cy="4866413"/>
          </a:xfrm>
          <a:prstGeom prst="line">
            <a:avLst/>
          </a:prstGeom>
          <a:ln w="38100">
            <a:solidFill>
              <a:schemeClr val="accent4">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21" name="Picture 20" descr="A screenshot of a computer program&#10;&#10;Description automatically generated">
            <a:extLst>
              <a:ext uri="{FF2B5EF4-FFF2-40B4-BE49-F238E27FC236}">
                <a16:creationId xmlns:a16="http://schemas.microsoft.com/office/drawing/2014/main" id="{F35DEDCA-1CBA-3BBF-3345-EA4882D86BC6}"/>
              </a:ext>
            </a:extLst>
          </p:cNvPr>
          <p:cNvPicPr>
            <a:picLocks noChangeAspect="1"/>
          </p:cNvPicPr>
          <p:nvPr/>
        </p:nvPicPr>
        <p:blipFill>
          <a:blip r:embed="rId2"/>
          <a:stretch>
            <a:fillRect/>
          </a:stretch>
        </p:blipFill>
        <p:spPr>
          <a:xfrm>
            <a:off x="301916" y="2381116"/>
            <a:ext cx="3656931" cy="3705627"/>
          </a:xfrm>
          <a:prstGeom prst="rect">
            <a:avLst/>
          </a:prstGeom>
        </p:spPr>
      </p:pic>
      <p:pic>
        <p:nvPicPr>
          <p:cNvPr id="22" name="Picture 21" descr="A black background with white text&#10;&#10;Description automatically generated">
            <a:extLst>
              <a:ext uri="{FF2B5EF4-FFF2-40B4-BE49-F238E27FC236}">
                <a16:creationId xmlns:a16="http://schemas.microsoft.com/office/drawing/2014/main" id="{700F3C64-CD3F-8592-E366-9AC1BBC21095}"/>
              </a:ext>
            </a:extLst>
          </p:cNvPr>
          <p:cNvPicPr>
            <a:picLocks noChangeAspect="1"/>
          </p:cNvPicPr>
          <p:nvPr/>
        </p:nvPicPr>
        <p:blipFill>
          <a:blip r:embed="rId3"/>
          <a:stretch>
            <a:fillRect/>
          </a:stretch>
        </p:blipFill>
        <p:spPr>
          <a:xfrm>
            <a:off x="4183957" y="2384000"/>
            <a:ext cx="3845551" cy="1038225"/>
          </a:xfrm>
          <a:prstGeom prst="rect">
            <a:avLst/>
          </a:prstGeom>
        </p:spPr>
      </p:pic>
      <p:pic>
        <p:nvPicPr>
          <p:cNvPr id="23" name="Picture 22" descr="A screen shot of a computer&#10;&#10;Description automatically generated">
            <a:extLst>
              <a:ext uri="{FF2B5EF4-FFF2-40B4-BE49-F238E27FC236}">
                <a16:creationId xmlns:a16="http://schemas.microsoft.com/office/drawing/2014/main" id="{DBBB5B3D-E8F3-09C8-6DCB-F317AD41FF38}"/>
              </a:ext>
            </a:extLst>
          </p:cNvPr>
          <p:cNvPicPr>
            <a:picLocks noChangeAspect="1"/>
          </p:cNvPicPr>
          <p:nvPr/>
        </p:nvPicPr>
        <p:blipFill>
          <a:blip r:embed="rId4"/>
          <a:stretch>
            <a:fillRect/>
          </a:stretch>
        </p:blipFill>
        <p:spPr>
          <a:xfrm>
            <a:off x="4178120" y="3636068"/>
            <a:ext cx="3835759" cy="2462146"/>
          </a:xfrm>
          <a:prstGeom prst="rect">
            <a:avLst/>
          </a:prstGeom>
        </p:spPr>
      </p:pic>
      <p:pic>
        <p:nvPicPr>
          <p:cNvPr id="24" name="Picture 23" descr="A screenshot of a computer program&#10;&#10;Description automatically generated">
            <a:extLst>
              <a:ext uri="{FF2B5EF4-FFF2-40B4-BE49-F238E27FC236}">
                <a16:creationId xmlns:a16="http://schemas.microsoft.com/office/drawing/2014/main" id="{9DCD0CD3-36E9-7A02-0520-0C9EE7FB431E}"/>
              </a:ext>
            </a:extLst>
          </p:cNvPr>
          <p:cNvPicPr>
            <a:picLocks noChangeAspect="1"/>
          </p:cNvPicPr>
          <p:nvPr/>
        </p:nvPicPr>
        <p:blipFill>
          <a:blip r:embed="rId5"/>
          <a:stretch>
            <a:fillRect/>
          </a:stretch>
        </p:blipFill>
        <p:spPr>
          <a:xfrm>
            <a:off x="8474904" y="2381719"/>
            <a:ext cx="3420277" cy="3704420"/>
          </a:xfrm>
          <a:prstGeom prst="rect">
            <a:avLst/>
          </a:prstGeom>
        </p:spPr>
      </p:pic>
    </p:spTree>
    <p:extLst>
      <p:ext uri="{BB962C8B-B14F-4D97-AF65-F5344CB8AC3E}">
        <p14:creationId xmlns:p14="http://schemas.microsoft.com/office/powerpoint/2010/main" val="2755870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C9D8-5EED-B27A-8982-53563B9FE1FA}"/>
              </a:ext>
            </a:extLst>
          </p:cNvPr>
          <p:cNvSpPr>
            <a:spLocks noGrp="1"/>
          </p:cNvSpPr>
          <p:nvPr>
            <p:ph type="title"/>
          </p:nvPr>
        </p:nvSpPr>
        <p:spPr/>
        <p:txBody>
          <a:bodyPr/>
          <a:lstStyle/>
          <a:p>
            <a:r>
              <a:rPr lang="en-US"/>
              <a:t>5. </a:t>
            </a:r>
            <a:r>
              <a:rPr lang="en-US" err="1"/>
              <a:t>Kết</a:t>
            </a:r>
            <a:r>
              <a:rPr lang="en-US"/>
              <a:t> </a:t>
            </a:r>
            <a:r>
              <a:rPr lang="en-US" err="1"/>
              <a:t>luận</a:t>
            </a:r>
            <a:endParaRPr lang="en-US"/>
          </a:p>
        </p:txBody>
      </p:sp>
      <p:sp>
        <p:nvSpPr>
          <p:cNvPr id="3" name="Text Placeholder 2">
            <a:extLst>
              <a:ext uri="{FF2B5EF4-FFF2-40B4-BE49-F238E27FC236}">
                <a16:creationId xmlns:a16="http://schemas.microsoft.com/office/drawing/2014/main" id="{1D12BC05-DD3E-A66C-3490-201E69F7C746}"/>
              </a:ext>
            </a:extLst>
          </p:cNvPr>
          <p:cNvSpPr>
            <a:spLocks noGrp="1"/>
          </p:cNvSpPr>
          <p:nvPr>
            <p:ph type="body" sz="quarter" idx="13"/>
          </p:nvPr>
        </p:nvSpPr>
        <p:spPr/>
        <p:txBody>
          <a:bodyPr/>
          <a:lstStyle/>
          <a:p>
            <a:pPr marL="0" indent="0">
              <a:buNone/>
            </a:pPr>
            <a:r>
              <a:rPr lang="en-US" sz="1800" b="1" dirty="0"/>
              <a:t>5.</a:t>
            </a:r>
            <a:r>
              <a:rPr lang="vi-VN" sz="1800" b="1" dirty="0"/>
              <a:t>1 Đánh giá về mức độ hoàn thành</a:t>
            </a:r>
          </a:p>
          <a:p>
            <a:pPr>
              <a:buFont typeface="Wingdings" panose="05000000000000000000" pitchFamily="2" charset="2"/>
              <a:buChar char="ü"/>
            </a:pPr>
            <a:r>
              <a:rPr lang="vi-VN" sz="1800" dirty="0"/>
              <a:t>Chức năng đáp ứng yêu cầu:</a:t>
            </a:r>
          </a:p>
          <a:p>
            <a:pPr lvl="1">
              <a:buFont typeface="Courier New" panose="02070309020205020404" pitchFamily="49" charset="0"/>
              <a:buChar char="o"/>
            </a:pPr>
            <a:r>
              <a:rPr lang="vi-VN" sz="1800" dirty="0"/>
              <a:t>Đã hoàn thành các chức năng chính: thêm, xóa, tìm kiếm, hiển thị và cập nhật cây thư mục.</a:t>
            </a:r>
          </a:p>
          <a:p>
            <a:pPr lvl="1">
              <a:buFont typeface="Courier New" panose="02070309020205020404" pitchFamily="49" charset="0"/>
              <a:buChar char="o"/>
            </a:pPr>
            <a:r>
              <a:rPr lang="vi-VN" sz="1800" dirty="0"/>
              <a:t>Cách tổ chức cây sử dụng cấu trúc cây tổng quát và danh sách liên kết đáp ứng tốt yêu cầu quản lý thư mục.</a:t>
            </a:r>
          </a:p>
          <a:p>
            <a:pPr>
              <a:buFont typeface="Wingdings" panose="05000000000000000000" pitchFamily="2" charset="2"/>
              <a:buChar char="ü"/>
            </a:pPr>
            <a:r>
              <a:rPr lang="vi-VN" sz="1800" dirty="0"/>
              <a:t>Kiểm tra và đảm bảo tính chính xác:</a:t>
            </a:r>
          </a:p>
          <a:p>
            <a:pPr lvl="1">
              <a:buFont typeface="Courier New" panose="02070309020205020404" pitchFamily="49" charset="0"/>
              <a:buChar char="o"/>
            </a:pPr>
            <a:r>
              <a:rPr lang="vi-VN" sz="1800" dirty="0"/>
              <a:t>Các chức năng được kiểm thử với bộ dữ liệu mẫu, đảm bảo thao tác thực hiện chính xác (như cập nhật đường dẫn, xóa node và duyệt cây).</a:t>
            </a:r>
          </a:p>
          <a:p>
            <a:pPr>
              <a:buFont typeface="Wingdings" panose="05000000000000000000" pitchFamily="2" charset="2"/>
              <a:buChar char="ü"/>
            </a:pPr>
            <a:r>
              <a:rPr lang="vi-VN" sz="1800" dirty="0"/>
              <a:t>Hiệu quả xử lý:</a:t>
            </a:r>
          </a:p>
          <a:p>
            <a:pPr lvl="1">
              <a:buFont typeface="Courier New" panose="02070309020205020404" pitchFamily="49" charset="0"/>
              <a:buChar char="o"/>
            </a:pPr>
            <a:r>
              <a:rPr lang="vi-VN" sz="1800" dirty="0"/>
              <a:t>Thuật toán được triển khai theo cách đơn giản nhưng hiệu quả. Các phép toán trên cây đạt độ phức tạp hợp lý O(n) tùy thuộc vào số lượng node cần duyệt.</a:t>
            </a:r>
          </a:p>
          <a:p>
            <a:pPr>
              <a:buFont typeface="Wingdings" panose="05000000000000000000" pitchFamily="2" charset="2"/>
              <a:buChar char="Ø"/>
            </a:pPr>
            <a:r>
              <a:rPr lang="vi-VN" sz="1800" dirty="0"/>
              <a:t>Kết luận:</a:t>
            </a:r>
          </a:p>
          <a:p>
            <a:pPr lvl="1"/>
            <a:r>
              <a:rPr lang="vi-VN" sz="1800" dirty="0"/>
              <a:t>Bộ mã đã hoàn thành 80-90% mục tiêu yêu cầu.</a:t>
            </a:r>
          </a:p>
          <a:p>
            <a:pPr lvl="1"/>
            <a:r>
              <a:rPr lang="vi-VN" sz="1800" dirty="0"/>
              <a:t>Chương trình đạt hiệu quả cao trong các chức năng cơ bản của một hệ thống quản lý cây thư mục.</a:t>
            </a:r>
          </a:p>
          <a:p>
            <a:pPr marL="0" indent="0">
              <a:buNone/>
            </a:pPr>
            <a:endParaRPr lang="en-US" sz="1800" dirty="0"/>
          </a:p>
        </p:txBody>
      </p:sp>
      <p:sp>
        <p:nvSpPr>
          <p:cNvPr id="4" name="Slide Number Placeholder 3">
            <a:extLst>
              <a:ext uri="{FF2B5EF4-FFF2-40B4-BE49-F238E27FC236}">
                <a16:creationId xmlns:a16="http://schemas.microsoft.com/office/drawing/2014/main" id="{76B336D9-91F4-032D-5D78-71819C314965}"/>
              </a:ext>
            </a:extLst>
          </p:cNvPr>
          <p:cNvSpPr>
            <a:spLocks noGrp="1"/>
          </p:cNvSpPr>
          <p:nvPr>
            <p:ph type="sldNum" sz="quarter" idx="12"/>
          </p:nvPr>
        </p:nvSpPr>
        <p:spPr/>
        <p:txBody>
          <a:bodyPr/>
          <a:lstStyle/>
          <a:p>
            <a:fld id="{9EA0BE3B-158A-4EDF-80DC-E394A0D1600F}" type="slidenum">
              <a:rPr lang="en-US" smtClean="0"/>
              <a:pPr/>
              <a:t>23</a:t>
            </a:fld>
            <a:endParaRPr lang="en-US"/>
          </a:p>
        </p:txBody>
      </p:sp>
    </p:spTree>
    <p:extLst>
      <p:ext uri="{BB962C8B-B14F-4D97-AF65-F5344CB8AC3E}">
        <p14:creationId xmlns:p14="http://schemas.microsoft.com/office/powerpoint/2010/main" val="459064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B4A45-FBF5-2FAD-2B25-CB4766D73A90}"/>
              </a:ext>
            </a:extLst>
          </p:cNvPr>
          <p:cNvSpPr>
            <a:spLocks noGrp="1"/>
          </p:cNvSpPr>
          <p:nvPr>
            <p:ph type="title"/>
          </p:nvPr>
        </p:nvSpPr>
        <p:spPr/>
        <p:txBody>
          <a:bodyPr/>
          <a:lstStyle/>
          <a:p>
            <a:r>
              <a:rPr lang="en-US"/>
              <a:t>5. </a:t>
            </a:r>
            <a:r>
              <a:rPr lang="en-US" err="1"/>
              <a:t>Kết</a:t>
            </a:r>
            <a:r>
              <a:rPr lang="en-US"/>
              <a:t> </a:t>
            </a:r>
            <a:r>
              <a:rPr lang="en-US" err="1"/>
              <a:t>luận</a:t>
            </a:r>
            <a:endParaRPr lang="en-US"/>
          </a:p>
        </p:txBody>
      </p:sp>
      <p:sp>
        <p:nvSpPr>
          <p:cNvPr id="4" name="Slide Number Placeholder 3">
            <a:extLst>
              <a:ext uri="{FF2B5EF4-FFF2-40B4-BE49-F238E27FC236}">
                <a16:creationId xmlns:a16="http://schemas.microsoft.com/office/drawing/2014/main" id="{2AEDAD88-CD5E-49FC-CEC3-807298B6C8FA}"/>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5" name="TextBox 4">
            <a:extLst>
              <a:ext uri="{FF2B5EF4-FFF2-40B4-BE49-F238E27FC236}">
                <a16:creationId xmlns:a16="http://schemas.microsoft.com/office/drawing/2014/main" id="{7C43A00B-4D9F-108E-5EE8-4D2E61CACDF5}"/>
              </a:ext>
            </a:extLst>
          </p:cNvPr>
          <p:cNvSpPr txBox="1"/>
          <p:nvPr/>
        </p:nvSpPr>
        <p:spPr>
          <a:xfrm>
            <a:off x="6858000" y="1082351"/>
            <a:ext cx="4995264" cy="5012975"/>
          </a:xfrm>
          <a:prstGeom prst="rect">
            <a:avLst/>
          </a:prstGeom>
          <a:noFill/>
        </p:spPr>
        <p:txBody>
          <a:bodyPr wrap="square" rtlCol="0">
            <a:spAutoFit/>
          </a:bodyPr>
          <a:lstStyle/>
          <a:p>
            <a:pPr marL="0" marR="0">
              <a:lnSpc>
                <a:spcPct val="115000"/>
              </a:lnSpc>
              <a:spcAft>
                <a:spcPts val="800"/>
              </a:spcAft>
            </a:pPr>
            <a:r>
              <a:rPr lang="en-US" b="1" kern="100">
                <a:effectLst/>
                <a:latin typeface="Lato" panose="020F0502020204030203" pitchFamily="34" charset="0"/>
                <a:ea typeface="Lato" panose="020F0502020204030203" pitchFamily="34" charset="0"/>
                <a:cs typeface="Lato" panose="020F0502020204030203" pitchFamily="34" charset="0"/>
              </a:rPr>
              <a:t>5.3  </a:t>
            </a:r>
            <a:r>
              <a:rPr lang="en-US" b="1" kern="100" err="1">
                <a:effectLst/>
                <a:latin typeface="Lato" panose="020F0502020204030203" pitchFamily="34" charset="0"/>
                <a:ea typeface="Lato" panose="020F0502020204030203" pitchFamily="34" charset="0"/>
                <a:cs typeface="Lato" panose="020F0502020204030203" pitchFamily="34" charset="0"/>
              </a:rPr>
              <a:t>Hạn</a:t>
            </a:r>
            <a:r>
              <a:rPr lang="en-US" b="1" kern="100">
                <a:effectLst/>
                <a:latin typeface="Lato" panose="020F0502020204030203" pitchFamily="34" charset="0"/>
                <a:ea typeface="Lato" panose="020F0502020204030203" pitchFamily="34" charset="0"/>
                <a:cs typeface="Lato" panose="020F0502020204030203" pitchFamily="34" charset="0"/>
              </a:rPr>
              <a:t> </a:t>
            </a:r>
            <a:r>
              <a:rPr lang="en-US" b="1" kern="100" err="1">
                <a:effectLst/>
                <a:latin typeface="Lato" panose="020F0502020204030203" pitchFamily="34" charset="0"/>
                <a:ea typeface="Lato" panose="020F0502020204030203" pitchFamily="34" charset="0"/>
                <a:cs typeface="Lato" panose="020F0502020204030203" pitchFamily="34" charset="0"/>
              </a:rPr>
              <a:t>Chế</a:t>
            </a:r>
            <a:r>
              <a:rPr lang="en-US" b="1" kern="100">
                <a:effectLst/>
                <a:latin typeface="Lato" panose="020F0502020204030203" pitchFamily="34" charset="0"/>
                <a:ea typeface="Lato" panose="020F0502020204030203" pitchFamily="34" charset="0"/>
                <a:cs typeface="Lato" panose="020F0502020204030203" pitchFamily="34" charset="0"/>
              </a:rPr>
              <a:t> </a:t>
            </a:r>
            <a:r>
              <a:rPr lang="en-US" b="1" kern="100" err="1">
                <a:effectLst/>
                <a:latin typeface="Lato" panose="020F0502020204030203" pitchFamily="34" charset="0"/>
                <a:ea typeface="Lato" panose="020F0502020204030203" pitchFamily="34" charset="0"/>
                <a:cs typeface="Lato" panose="020F0502020204030203" pitchFamily="34" charset="0"/>
              </a:rPr>
              <a:t>Còn</a:t>
            </a:r>
            <a:r>
              <a:rPr lang="en-US" b="1" kern="100">
                <a:effectLst/>
                <a:latin typeface="Lato" panose="020F0502020204030203" pitchFamily="34" charset="0"/>
                <a:ea typeface="Lato" panose="020F0502020204030203" pitchFamily="34" charset="0"/>
                <a:cs typeface="Lato" panose="020F0502020204030203" pitchFamily="34" charset="0"/>
              </a:rPr>
              <a:t> </a:t>
            </a:r>
            <a:r>
              <a:rPr lang="en-US" b="1" kern="100" err="1">
                <a:effectLst/>
                <a:latin typeface="Lato" panose="020F0502020204030203" pitchFamily="34" charset="0"/>
                <a:ea typeface="Lato" panose="020F0502020204030203" pitchFamily="34" charset="0"/>
                <a:cs typeface="Lato" panose="020F0502020204030203" pitchFamily="34" charset="0"/>
              </a:rPr>
              <a:t>Tồn</a:t>
            </a:r>
            <a:r>
              <a:rPr lang="en-US" b="1" kern="100">
                <a:effectLst/>
                <a:latin typeface="Lato" panose="020F0502020204030203" pitchFamily="34" charset="0"/>
                <a:ea typeface="Lato" panose="020F0502020204030203" pitchFamily="34" charset="0"/>
                <a:cs typeface="Lato" panose="020F0502020204030203" pitchFamily="34" charset="0"/>
              </a:rPr>
              <a:t> </a:t>
            </a:r>
            <a:r>
              <a:rPr lang="en-US" b="1" kern="100" err="1">
                <a:effectLst/>
                <a:latin typeface="Lato" panose="020F0502020204030203" pitchFamily="34" charset="0"/>
                <a:ea typeface="Lato" panose="020F0502020204030203" pitchFamily="34" charset="0"/>
                <a:cs typeface="Lato" panose="020F0502020204030203" pitchFamily="34" charset="0"/>
              </a:rPr>
              <a:t>Tại</a:t>
            </a:r>
            <a:r>
              <a:rPr lang="en-US" b="1" kern="100">
                <a:effectLst/>
                <a:latin typeface="Lato" panose="020F0502020204030203" pitchFamily="34" charset="0"/>
                <a:ea typeface="Lato" panose="020F0502020204030203" pitchFamily="34" charset="0"/>
                <a:cs typeface="Lato" panose="020F0502020204030203" pitchFamily="34" charset="0"/>
              </a:rPr>
              <a:t> </a:t>
            </a:r>
            <a:r>
              <a:rPr lang="en-US" b="1" kern="100" err="1">
                <a:effectLst/>
                <a:latin typeface="Lato" panose="020F0502020204030203" pitchFamily="34" charset="0"/>
                <a:ea typeface="Lato" panose="020F0502020204030203" pitchFamily="34" charset="0"/>
                <a:cs typeface="Lato" panose="020F0502020204030203" pitchFamily="34" charset="0"/>
              </a:rPr>
              <a:t>và</a:t>
            </a:r>
            <a:r>
              <a:rPr lang="en-US" b="1" kern="100">
                <a:effectLst/>
                <a:latin typeface="Lato" panose="020F0502020204030203" pitchFamily="34" charset="0"/>
                <a:ea typeface="Lato" panose="020F0502020204030203" pitchFamily="34" charset="0"/>
                <a:cs typeface="Lato" panose="020F0502020204030203" pitchFamily="34" charset="0"/>
              </a:rPr>
              <a:t> </a:t>
            </a:r>
            <a:r>
              <a:rPr lang="en-US" b="1" kern="100" err="1">
                <a:effectLst/>
                <a:latin typeface="Lato" panose="020F0502020204030203" pitchFamily="34" charset="0"/>
                <a:ea typeface="Lato" panose="020F0502020204030203" pitchFamily="34" charset="0"/>
                <a:cs typeface="Lato" panose="020F0502020204030203" pitchFamily="34" charset="0"/>
              </a:rPr>
              <a:t>Hướng</a:t>
            </a:r>
            <a:r>
              <a:rPr lang="en-US" b="1" kern="100">
                <a:effectLst/>
                <a:latin typeface="Lato" panose="020F0502020204030203" pitchFamily="34" charset="0"/>
                <a:ea typeface="Lato" panose="020F0502020204030203" pitchFamily="34" charset="0"/>
                <a:cs typeface="Lato" panose="020F0502020204030203" pitchFamily="34" charset="0"/>
              </a:rPr>
              <a:t> </a:t>
            </a:r>
            <a:r>
              <a:rPr lang="en-US" b="1" kern="100" err="1">
                <a:effectLst/>
                <a:latin typeface="Lato" panose="020F0502020204030203" pitchFamily="34" charset="0"/>
                <a:ea typeface="Lato" panose="020F0502020204030203" pitchFamily="34" charset="0"/>
                <a:cs typeface="Lato" panose="020F0502020204030203" pitchFamily="34" charset="0"/>
              </a:rPr>
              <a:t>Phát</a:t>
            </a:r>
            <a:r>
              <a:rPr lang="en-US" b="1" kern="100">
                <a:effectLst/>
                <a:latin typeface="Lato" panose="020F0502020204030203" pitchFamily="34" charset="0"/>
                <a:ea typeface="Lato" panose="020F0502020204030203" pitchFamily="34" charset="0"/>
                <a:cs typeface="Lato" panose="020F0502020204030203" pitchFamily="34" charset="0"/>
              </a:rPr>
              <a:t> </a:t>
            </a:r>
            <a:r>
              <a:rPr lang="en-US" b="1" kern="100" err="1">
                <a:effectLst/>
                <a:latin typeface="Lato" panose="020F0502020204030203" pitchFamily="34" charset="0"/>
                <a:ea typeface="Lato" panose="020F0502020204030203" pitchFamily="34" charset="0"/>
                <a:cs typeface="Lato" panose="020F0502020204030203" pitchFamily="34" charset="0"/>
              </a:rPr>
              <a:t>Triển</a:t>
            </a:r>
            <a:endParaRPr lang="en-US" b="1" kern="100">
              <a:effectLst/>
              <a:latin typeface="Lato" panose="020F0502020204030203" pitchFamily="34" charset="0"/>
              <a:ea typeface="Lato" panose="020F0502020204030203" pitchFamily="34" charset="0"/>
              <a:cs typeface="Lato" panose="020F0502020204030203" pitchFamily="34" charset="0"/>
            </a:endParaRPr>
          </a:p>
          <a:p>
            <a:pPr marL="0" marR="0">
              <a:lnSpc>
                <a:spcPct val="115000"/>
              </a:lnSpc>
              <a:spcAft>
                <a:spcPts val="800"/>
              </a:spcAft>
            </a:pPr>
            <a:endParaRPr lang="en-US" kern="100">
              <a:effectLst/>
              <a:latin typeface="Lato" panose="020F0502020204030203" pitchFamily="34" charset="0"/>
              <a:ea typeface="Lato" panose="020F0502020204030203" pitchFamily="34" charset="0"/>
              <a:cs typeface="Lato" panose="020F0502020204030203" pitchFamily="34" charset="0"/>
            </a:endParaRPr>
          </a:p>
          <a:p>
            <a:pPr marL="0" marR="0">
              <a:lnSpc>
                <a:spcPct val="115000"/>
              </a:lnSpc>
              <a:spcAft>
                <a:spcPts val="800"/>
              </a:spcAft>
            </a:pPr>
            <a:r>
              <a:rPr lang="en-US" kern="100">
                <a:effectLst/>
                <a:latin typeface="Lato" panose="020F0502020204030203" pitchFamily="34" charset="0"/>
                <a:ea typeface="Lato" panose="020F0502020204030203" pitchFamily="34" charset="0"/>
                <a:cs typeface="Lato" panose="020F0502020204030203" pitchFamily="34" charset="0"/>
              </a:rPr>
              <a:t>a. </a:t>
            </a:r>
            <a:r>
              <a:rPr lang="en-US" kern="100" err="1">
                <a:effectLst/>
                <a:latin typeface="Lato" panose="020F0502020204030203" pitchFamily="34" charset="0"/>
                <a:ea typeface="Lato" panose="020F0502020204030203" pitchFamily="34" charset="0"/>
                <a:cs typeface="Lato" panose="020F0502020204030203" pitchFamily="34" charset="0"/>
              </a:rPr>
              <a:t>Hạn</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chế</a:t>
            </a:r>
            <a:r>
              <a:rPr lang="en-US" kern="100">
                <a:effectLst/>
                <a:latin typeface="Lato" panose="020F0502020204030203" pitchFamily="34" charset="0"/>
                <a:ea typeface="Lato" panose="020F0502020204030203" pitchFamily="34" charset="0"/>
                <a:cs typeface="Lato" panose="020F0502020204030203" pitchFamily="34" charset="0"/>
              </a:rPr>
              <a:t>:</a:t>
            </a:r>
          </a:p>
          <a:p>
            <a:pPr marL="342900" marR="0" lvl="0" indent="-342900">
              <a:lnSpc>
                <a:spcPct val="115000"/>
              </a:lnSpc>
              <a:spcAft>
                <a:spcPts val="800"/>
              </a:spcAft>
              <a:buFont typeface="+mj-lt"/>
              <a:buAutoNum type="arabicParenR"/>
              <a:tabLst>
                <a:tab pos="457200" algn="l"/>
              </a:tabLst>
            </a:pPr>
            <a:r>
              <a:rPr lang="en-US" kern="100" err="1">
                <a:effectLst/>
                <a:latin typeface="Lato" panose="020F0502020204030203" pitchFamily="34" charset="0"/>
                <a:ea typeface="Lato" panose="020F0502020204030203" pitchFamily="34" charset="0"/>
                <a:cs typeface="Lato" panose="020F0502020204030203" pitchFamily="34" charset="0"/>
              </a:rPr>
              <a:t>Không</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hỗ</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trợ</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giao</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diện</a:t>
            </a:r>
            <a:r>
              <a:rPr lang="en-US" kern="100">
                <a:effectLst/>
                <a:latin typeface="Lato" panose="020F0502020204030203" pitchFamily="34" charset="0"/>
                <a:ea typeface="Lato" panose="020F0502020204030203" pitchFamily="34" charset="0"/>
                <a:cs typeface="Lato" panose="020F0502020204030203" pitchFamily="34" charset="0"/>
              </a:rPr>
              <a:t> đồ </a:t>
            </a:r>
            <a:r>
              <a:rPr lang="en-US" kern="100" err="1">
                <a:effectLst/>
                <a:latin typeface="Lato" panose="020F0502020204030203" pitchFamily="34" charset="0"/>
                <a:ea typeface="Lato" panose="020F0502020204030203" pitchFamily="34" charset="0"/>
                <a:cs typeface="Lato" panose="020F0502020204030203" pitchFamily="34" charset="0"/>
              </a:rPr>
              <a:t>họa</a:t>
            </a:r>
            <a:r>
              <a:rPr lang="en-US" kern="100">
                <a:effectLst/>
                <a:latin typeface="Lato" panose="020F0502020204030203" pitchFamily="34" charset="0"/>
                <a:ea typeface="Lato" panose="020F0502020204030203" pitchFamily="34" charset="0"/>
                <a:cs typeface="Lato" panose="020F0502020204030203" pitchFamily="34" charset="0"/>
              </a:rPr>
              <a:t>:</a:t>
            </a:r>
          </a:p>
          <a:p>
            <a:pPr marL="342900" marR="0" lvl="0" indent="-342900">
              <a:lnSpc>
                <a:spcPct val="115000"/>
              </a:lnSpc>
              <a:spcAft>
                <a:spcPts val="800"/>
              </a:spcAft>
              <a:buFont typeface="+mj-lt"/>
              <a:buAutoNum type="arabicParenR"/>
              <a:tabLst>
                <a:tab pos="457200" algn="l"/>
              </a:tabLst>
            </a:pPr>
            <a:r>
              <a:rPr lang="en-US" kern="100" err="1">
                <a:effectLst/>
                <a:latin typeface="Lato" panose="020F0502020204030203" pitchFamily="34" charset="0"/>
                <a:ea typeface="Lato" panose="020F0502020204030203" pitchFamily="34" charset="0"/>
                <a:cs typeface="Lato" panose="020F0502020204030203" pitchFamily="34" charset="0"/>
              </a:rPr>
              <a:t>Thiếu</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kiểm</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tra</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đầu</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vào</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người</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dùng</a:t>
            </a:r>
            <a:r>
              <a:rPr lang="en-US" kern="100">
                <a:effectLst/>
                <a:latin typeface="Lato" panose="020F0502020204030203" pitchFamily="34" charset="0"/>
                <a:ea typeface="Lato" panose="020F0502020204030203" pitchFamily="34" charset="0"/>
                <a:cs typeface="Lato" panose="020F0502020204030203" pitchFamily="34" charset="0"/>
              </a:rPr>
              <a:t>:</a:t>
            </a:r>
          </a:p>
          <a:p>
            <a:pPr marL="342900" marR="0" lvl="0" indent="-342900">
              <a:lnSpc>
                <a:spcPct val="115000"/>
              </a:lnSpc>
              <a:spcAft>
                <a:spcPts val="800"/>
              </a:spcAft>
              <a:buFont typeface="+mj-lt"/>
              <a:buAutoNum type="arabicParenR"/>
              <a:tabLst>
                <a:tab pos="457200" algn="l"/>
              </a:tabLst>
            </a:pPr>
            <a:r>
              <a:rPr lang="en-US" kern="100" err="1">
                <a:effectLst/>
                <a:latin typeface="Lato" panose="020F0502020204030203" pitchFamily="34" charset="0"/>
                <a:ea typeface="Lato" panose="020F0502020204030203" pitchFamily="34" charset="0"/>
                <a:cs typeface="Lato" panose="020F0502020204030203" pitchFamily="34" charset="0"/>
              </a:rPr>
              <a:t>Hiệu</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suất</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giới</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hạn</a:t>
            </a:r>
            <a:r>
              <a:rPr lang="en-US" kern="100">
                <a:effectLst/>
                <a:latin typeface="Lato" panose="020F0502020204030203" pitchFamily="34" charset="0"/>
                <a:ea typeface="Lato" panose="020F0502020204030203" pitchFamily="34" charset="0"/>
                <a:cs typeface="Lato" panose="020F0502020204030203" pitchFamily="34" charset="0"/>
              </a:rPr>
              <a:t> trên </a:t>
            </a:r>
            <a:r>
              <a:rPr lang="en-US" kern="100" err="1">
                <a:effectLst/>
                <a:latin typeface="Lato" panose="020F0502020204030203" pitchFamily="34" charset="0"/>
                <a:ea typeface="Lato" panose="020F0502020204030203" pitchFamily="34" charset="0"/>
                <a:cs typeface="Lato" panose="020F0502020204030203" pitchFamily="34" charset="0"/>
              </a:rPr>
              <a:t>cây</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lớn</a:t>
            </a:r>
            <a:r>
              <a:rPr lang="en-US" kern="100">
                <a:effectLst/>
                <a:latin typeface="Lato" panose="020F0502020204030203" pitchFamily="34" charset="0"/>
                <a:ea typeface="Lato" panose="020F0502020204030203" pitchFamily="34" charset="0"/>
                <a:cs typeface="Lato" panose="020F0502020204030203" pitchFamily="34" charset="0"/>
              </a:rPr>
              <a:t>:</a:t>
            </a:r>
          </a:p>
          <a:p>
            <a:pPr marL="342900" marR="0" lvl="0" indent="-342900">
              <a:lnSpc>
                <a:spcPct val="115000"/>
              </a:lnSpc>
              <a:spcAft>
                <a:spcPts val="800"/>
              </a:spcAft>
              <a:buFont typeface="+mj-lt"/>
              <a:buAutoNum type="arabicParenR"/>
              <a:tabLst>
                <a:tab pos="457200" algn="l"/>
              </a:tabLst>
            </a:pPr>
            <a:endParaRPr lang="en-US" kern="100">
              <a:latin typeface="Lato" panose="020F0502020204030203" pitchFamily="34" charset="0"/>
              <a:ea typeface="Lato" panose="020F0502020204030203" pitchFamily="34" charset="0"/>
              <a:cs typeface="Lato" panose="020F0502020204030203" pitchFamily="34" charset="0"/>
            </a:endParaRPr>
          </a:p>
          <a:p>
            <a:pPr marR="0" lvl="0">
              <a:lnSpc>
                <a:spcPct val="115000"/>
              </a:lnSpc>
              <a:spcAft>
                <a:spcPts val="800"/>
              </a:spcAft>
              <a:tabLst>
                <a:tab pos="457200" algn="l"/>
              </a:tabLst>
            </a:pPr>
            <a:r>
              <a:rPr lang="en-US" b="1" kern="100" err="1">
                <a:effectLst/>
                <a:latin typeface="Lato" panose="020F0502020204030203" pitchFamily="34" charset="0"/>
                <a:ea typeface="Lato" panose="020F0502020204030203" pitchFamily="34" charset="0"/>
                <a:cs typeface="Lato" panose="020F0502020204030203" pitchFamily="34" charset="0"/>
              </a:rPr>
              <a:t>b.Hướng</a:t>
            </a:r>
            <a:r>
              <a:rPr lang="en-US" b="1" kern="100">
                <a:effectLst/>
                <a:latin typeface="Lato" panose="020F0502020204030203" pitchFamily="34" charset="0"/>
                <a:ea typeface="Lato" panose="020F0502020204030203" pitchFamily="34" charset="0"/>
                <a:cs typeface="Lato" panose="020F0502020204030203" pitchFamily="34" charset="0"/>
              </a:rPr>
              <a:t> </a:t>
            </a:r>
            <a:r>
              <a:rPr lang="en-US" b="1" kern="100" err="1">
                <a:effectLst/>
                <a:latin typeface="Lato" panose="020F0502020204030203" pitchFamily="34" charset="0"/>
                <a:ea typeface="Lato" panose="020F0502020204030203" pitchFamily="34" charset="0"/>
                <a:cs typeface="Lato" panose="020F0502020204030203" pitchFamily="34" charset="0"/>
              </a:rPr>
              <a:t>phát</a:t>
            </a:r>
            <a:r>
              <a:rPr lang="en-US" b="1" kern="100">
                <a:effectLst/>
                <a:latin typeface="Lato" panose="020F0502020204030203" pitchFamily="34" charset="0"/>
                <a:ea typeface="Lato" panose="020F0502020204030203" pitchFamily="34" charset="0"/>
                <a:cs typeface="Lato" panose="020F0502020204030203" pitchFamily="34" charset="0"/>
              </a:rPr>
              <a:t> </a:t>
            </a:r>
            <a:r>
              <a:rPr lang="en-US" b="1" kern="100" err="1">
                <a:effectLst/>
                <a:latin typeface="Lato" panose="020F0502020204030203" pitchFamily="34" charset="0"/>
                <a:ea typeface="Lato" panose="020F0502020204030203" pitchFamily="34" charset="0"/>
                <a:cs typeface="Lato" panose="020F0502020204030203" pitchFamily="34" charset="0"/>
              </a:rPr>
              <a:t>triển</a:t>
            </a:r>
            <a:r>
              <a:rPr lang="en-US" b="1" kern="100">
                <a:effectLst/>
                <a:latin typeface="Lato" panose="020F0502020204030203" pitchFamily="34" charset="0"/>
                <a:ea typeface="Lato" panose="020F0502020204030203" pitchFamily="34" charset="0"/>
                <a:cs typeface="Lato" panose="020F0502020204030203" pitchFamily="34" charset="0"/>
              </a:rPr>
              <a:t>:</a:t>
            </a:r>
            <a:endParaRPr lang="en-US" kern="100">
              <a:effectLst/>
              <a:latin typeface="Lato" panose="020F0502020204030203" pitchFamily="34" charset="0"/>
              <a:ea typeface="Lato" panose="020F0502020204030203" pitchFamily="34" charset="0"/>
              <a:cs typeface="Lato" panose="020F0502020204030203" pitchFamily="34" charset="0"/>
            </a:endParaRPr>
          </a:p>
          <a:p>
            <a:pPr marL="342900" marR="0" lvl="0" indent="-342900">
              <a:lnSpc>
                <a:spcPct val="115000"/>
              </a:lnSpc>
              <a:spcAft>
                <a:spcPts val="800"/>
              </a:spcAft>
              <a:buFont typeface="+mj-lt"/>
              <a:buAutoNum type="arabicParenR"/>
              <a:tabLst>
                <a:tab pos="457200" algn="l"/>
              </a:tabLst>
            </a:pPr>
            <a:r>
              <a:rPr lang="en-US" kern="100" err="1">
                <a:effectLst/>
                <a:latin typeface="Lato" panose="020F0502020204030203" pitchFamily="34" charset="0"/>
                <a:ea typeface="Lato" panose="020F0502020204030203" pitchFamily="34" charset="0"/>
                <a:cs typeface="Lato" panose="020F0502020204030203" pitchFamily="34" charset="0"/>
              </a:rPr>
              <a:t>Xây</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dựng</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giao</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diện</a:t>
            </a:r>
            <a:r>
              <a:rPr lang="en-US" kern="100">
                <a:effectLst/>
                <a:latin typeface="Lato" panose="020F0502020204030203" pitchFamily="34" charset="0"/>
                <a:ea typeface="Lato" panose="020F0502020204030203" pitchFamily="34" charset="0"/>
                <a:cs typeface="Lato" panose="020F0502020204030203" pitchFamily="34" charset="0"/>
              </a:rPr>
              <a:t> đồ </a:t>
            </a:r>
            <a:r>
              <a:rPr lang="en-US" kern="100" err="1">
                <a:effectLst/>
                <a:latin typeface="Lato" panose="020F0502020204030203" pitchFamily="34" charset="0"/>
                <a:ea typeface="Lato" panose="020F0502020204030203" pitchFamily="34" charset="0"/>
                <a:cs typeface="Lato" panose="020F0502020204030203" pitchFamily="34" charset="0"/>
              </a:rPr>
              <a:t>họa</a:t>
            </a:r>
            <a:r>
              <a:rPr lang="en-US" kern="100">
                <a:effectLst/>
                <a:latin typeface="Lato" panose="020F0502020204030203" pitchFamily="34" charset="0"/>
                <a:ea typeface="Lato" panose="020F0502020204030203" pitchFamily="34" charset="0"/>
                <a:cs typeface="Lato" panose="020F0502020204030203" pitchFamily="34" charset="0"/>
              </a:rPr>
              <a:t>:</a:t>
            </a:r>
          </a:p>
          <a:p>
            <a:pPr marL="342900" marR="0" lvl="0" indent="-342900">
              <a:lnSpc>
                <a:spcPct val="115000"/>
              </a:lnSpc>
              <a:spcAft>
                <a:spcPts val="800"/>
              </a:spcAft>
              <a:buFont typeface="+mj-lt"/>
              <a:buAutoNum type="arabicParenR"/>
              <a:tabLst>
                <a:tab pos="457200" algn="l"/>
              </a:tabLst>
            </a:pPr>
            <a:r>
              <a:rPr lang="en-US" kern="100" err="1">
                <a:effectLst/>
                <a:latin typeface="Lato" panose="020F0502020204030203" pitchFamily="34" charset="0"/>
                <a:ea typeface="Lato" panose="020F0502020204030203" pitchFamily="34" charset="0"/>
                <a:cs typeface="Lato" panose="020F0502020204030203" pitchFamily="34" charset="0"/>
              </a:rPr>
              <a:t>Tăng</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cường</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tính</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năng</a:t>
            </a:r>
            <a:r>
              <a:rPr lang="en-US" kern="100">
                <a:effectLst/>
                <a:latin typeface="Lato" panose="020F0502020204030203" pitchFamily="34" charset="0"/>
                <a:ea typeface="Lato" panose="020F0502020204030203" pitchFamily="34" charset="0"/>
                <a:cs typeface="Lato" panose="020F0502020204030203" pitchFamily="34" charset="0"/>
              </a:rPr>
              <a:t>:</a:t>
            </a:r>
          </a:p>
          <a:p>
            <a:pPr marL="342900" marR="0" lvl="0" indent="-342900">
              <a:lnSpc>
                <a:spcPct val="115000"/>
              </a:lnSpc>
              <a:spcAft>
                <a:spcPts val="800"/>
              </a:spcAft>
              <a:buFont typeface="+mj-lt"/>
              <a:buAutoNum type="arabicParenR"/>
              <a:tabLst>
                <a:tab pos="457200" algn="l"/>
              </a:tabLst>
            </a:pPr>
            <a:r>
              <a:rPr lang="en-US" kern="100" err="1">
                <a:effectLst/>
                <a:latin typeface="Lato" panose="020F0502020204030203" pitchFamily="34" charset="0"/>
                <a:ea typeface="Lato" panose="020F0502020204030203" pitchFamily="34" charset="0"/>
                <a:cs typeface="Lato" panose="020F0502020204030203" pitchFamily="34" charset="0"/>
              </a:rPr>
              <a:t>Tối</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ưu</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hiệu</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năng</a:t>
            </a:r>
            <a:r>
              <a:rPr lang="en-US" kern="100">
                <a:effectLst/>
                <a:latin typeface="Lato" panose="020F0502020204030203" pitchFamily="34" charset="0"/>
                <a:ea typeface="Lato" panose="020F0502020204030203" pitchFamily="34" charset="0"/>
                <a:cs typeface="Lato" panose="020F0502020204030203" pitchFamily="34" charset="0"/>
              </a:rPr>
              <a:t>:</a:t>
            </a:r>
          </a:p>
          <a:p>
            <a:pPr marL="342900" marR="0" lvl="0" indent="-342900">
              <a:lnSpc>
                <a:spcPct val="115000"/>
              </a:lnSpc>
              <a:spcAft>
                <a:spcPts val="800"/>
              </a:spcAft>
              <a:buFont typeface="+mj-lt"/>
              <a:buAutoNum type="arabicParenR"/>
              <a:tabLst>
                <a:tab pos="457200" algn="l"/>
              </a:tabLst>
            </a:pPr>
            <a:r>
              <a:rPr lang="en-US" kern="100" err="1">
                <a:effectLst/>
                <a:latin typeface="Lato" panose="020F0502020204030203" pitchFamily="34" charset="0"/>
                <a:ea typeface="Lato" panose="020F0502020204030203" pitchFamily="34" charset="0"/>
                <a:cs typeface="Lato" panose="020F0502020204030203" pitchFamily="34" charset="0"/>
              </a:rPr>
              <a:t>Kiểm</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soát</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đầu</a:t>
            </a:r>
            <a:r>
              <a:rPr lang="en-US" kern="100">
                <a:effectLst/>
                <a:latin typeface="Lato" panose="020F0502020204030203" pitchFamily="34" charset="0"/>
                <a:ea typeface="Lato" panose="020F0502020204030203" pitchFamily="34" charset="0"/>
                <a:cs typeface="Lato" panose="020F0502020204030203" pitchFamily="34" charset="0"/>
              </a:rPr>
              <a:t> </a:t>
            </a:r>
            <a:r>
              <a:rPr lang="en-US" kern="100" err="1">
                <a:effectLst/>
                <a:latin typeface="Lato" panose="020F0502020204030203" pitchFamily="34" charset="0"/>
                <a:ea typeface="Lato" panose="020F0502020204030203" pitchFamily="34" charset="0"/>
                <a:cs typeface="Lato" panose="020F0502020204030203" pitchFamily="34" charset="0"/>
              </a:rPr>
              <a:t>vào</a:t>
            </a:r>
            <a:r>
              <a:rPr lang="en-US" kern="100">
                <a:effectLst/>
                <a:latin typeface="Lato" panose="020F0502020204030203" pitchFamily="34" charset="0"/>
                <a:ea typeface="Lato" panose="020F0502020204030203" pitchFamily="34" charset="0"/>
                <a:cs typeface="Lato" panose="020F0502020204030203" pitchFamily="34" charset="0"/>
              </a:rPr>
              <a:t>:</a:t>
            </a:r>
          </a:p>
        </p:txBody>
      </p:sp>
      <p:sp>
        <p:nvSpPr>
          <p:cNvPr id="9" name="Text Placeholder 8">
            <a:extLst>
              <a:ext uri="{FF2B5EF4-FFF2-40B4-BE49-F238E27FC236}">
                <a16:creationId xmlns:a16="http://schemas.microsoft.com/office/drawing/2014/main" id="{0C3AE407-984B-7CFC-A4D7-DAFD2A3F88E3}"/>
              </a:ext>
            </a:extLst>
          </p:cNvPr>
          <p:cNvSpPr>
            <a:spLocks noGrp="1"/>
          </p:cNvSpPr>
          <p:nvPr>
            <p:ph type="body" sz="quarter" idx="13"/>
          </p:nvPr>
        </p:nvSpPr>
        <p:spPr>
          <a:xfrm>
            <a:off x="337539" y="1032510"/>
            <a:ext cx="6137906" cy="4938713"/>
          </a:xfrm>
        </p:spPr>
        <p:txBody>
          <a:bodyPr/>
          <a:lstStyle/>
          <a:p>
            <a:pPr marL="0" indent="0">
              <a:buNone/>
            </a:pPr>
            <a:r>
              <a:rPr lang="en-US" sz="1800" b="1" dirty="0"/>
              <a:t>5.2 </a:t>
            </a:r>
            <a:r>
              <a:rPr lang="vi-VN" sz="1800" b="1" dirty="0"/>
              <a:t>Các Khó Khăn/Vướng Mắc và Cách Giải Quyết</a:t>
            </a:r>
            <a:endParaRPr lang="en-US" sz="1800" b="1" dirty="0"/>
          </a:p>
          <a:p>
            <a:pPr marL="0" indent="0">
              <a:buNone/>
            </a:pPr>
            <a:endParaRPr lang="vi-VN" sz="1800" b="1" dirty="0"/>
          </a:p>
          <a:p>
            <a:r>
              <a:rPr lang="vi-VN" sz="1800" dirty="0"/>
              <a:t>Khó khăn trong quản lý bộ nhớ động:</a:t>
            </a:r>
          </a:p>
          <a:p>
            <a:pPr>
              <a:buFont typeface="Courier New" panose="02070309020205020404" pitchFamily="49" charset="0"/>
              <a:buChar char="o"/>
            </a:pPr>
            <a:r>
              <a:rPr lang="vi-VN" sz="1800" dirty="0"/>
              <a:t>Vấn đề: Việc cấp phát và giải phóng bộ nhớ động trong cây khá phức tạp, dễ dẫn đến rò rỉ bộ nhớ khi xóa node.</a:t>
            </a:r>
          </a:p>
          <a:p>
            <a:pPr>
              <a:buFont typeface="Courier New" panose="02070309020205020404" pitchFamily="49" charset="0"/>
              <a:buChar char="o"/>
            </a:pPr>
            <a:r>
              <a:rPr lang="vi-VN" sz="1800" dirty="0"/>
              <a:t>Giải pháp:Sử dụng hàm freeTree để đệ quy giải phóng toàn bộ cây con trước khi xóa node.</a:t>
            </a:r>
            <a:endParaRPr lang="en-US" sz="1800" dirty="0"/>
          </a:p>
          <a:p>
            <a:pPr marL="0" indent="0">
              <a:buNone/>
            </a:pPr>
            <a:endParaRPr lang="vi-VN" sz="1800" dirty="0"/>
          </a:p>
          <a:p>
            <a:r>
              <a:rPr lang="vi-VN" sz="1800" dirty="0"/>
              <a:t>Xử lý trùng tên trong cây:</a:t>
            </a:r>
          </a:p>
          <a:p>
            <a:pPr>
              <a:buFont typeface="Courier New" panose="02070309020205020404" pitchFamily="49" charset="0"/>
              <a:buChar char="o"/>
            </a:pPr>
            <a:r>
              <a:rPr lang="vi-VN" sz="1800" dirty="0"/>
              <a:t>Vấn đề: Một số node có thể có cùng tên </a:t>
            </a:r>
            <a:endParaRPr lang="en-US" sz="1800" dirty="0"/>
          </a:p>
          <a:p>
            <a:pPr>
              <a:buFont typeface="Courier New" panose="02070309020205020404" pitchFamily="49" charset="0"/>
              <a:buChar char="o"/>
            </a:pPr>
            <a:r>
              <a:rPr lang="en-US" sz="1800" dirty="0" err="1"/>
              <a:t>Giải</a:t>
            </a:r>
            <a:r>
              <a:rPr lang="en-US" sz="1800" dirty="0"/>
              <a:t> </a:t>
            </a:r>
            <a:r>
              <a:rPr lang="en-US" sz="1800" dirty="0" err="1"/>
              <a:t>pháp</a:t>
            </a:r>
            <a:r>
              <a:rPr lang="en-US" sz="1800" dirty="0"/>
              <a:t>: s</a:t>
            </a:r>
            <a:r>
              <a:rPr lang="vi-VN" sz="1800" dirty="0"/>
              <a:t>ử dụng thêm thông tin đường dẫn đầy đủ (path) để phân biệt rõ ràng vị trí của node.</a:t>
            </a:r>
            <a:endParaRPr lang="en-US" sz="1800" dirty="0"/>
          </a:p>
        </p:txBody>
      </p:sp>
      <p:cxnSp>
        <p:nvCxnSpPr>
          <p:cNvPr id="10" name="Straight Connector 9">
            <a:extLst>
              <a:ext uri="{FF2B5EF4-FFF2-40B4-BE49-F238E27FC236}">
                <a16:creationId xmlns:a16="http://schemas.microsoft.com/office/drawing/2014/main" id="{F525BA75-50BD-8BE9-D5AA-01A126D4731D}"/>
              </a:ext>
            </a:extLst>
          </p:cNvPr>
          <p:cNvCxnSpPr/>
          <p:nvPr/>
        </p:nvCxnSpPr>
        <p:spPr>
          <a:xfrm>
            <a:off x="6475445" y="1104810"/>
            <a:ext cx="0" cy="4866413"/>
          </a:xfrm>
          <a:prstGeom prst="line">
            <a:avLst/>
          </a:prstGeom>
          <a:ln w="38100">
            <a:solidFill>
              <a:schemeClr val="accent4">
                <a:lumMod val="60000"/>
                <a:lumOff val="4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5050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25</a:t>
            </a:fld>
            <a:endParaRPr lang="en-US"/>
          </a:p>
        </p:txBody>
      </p:sp>
    </p:spTree>
    <p:extLst>
      <p:ext uri="{BB962C8B-B14F-4D97-AF65-F5344CB8AC3E}">
        <p14:creationId xmlns:p14="http://schemas.microsoft.com/office/powerpoint/2010/main" val="279062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err="1"/>
              <a:t>Nội</a:t>
            </a:r>
            <a:r>
              <a:rPr lang="en-US"/>
              <a:t> dung</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pPr marL="514350" indent="-514350">
              <a:buFont typeface="+mj-lt"/>
              <a:buAutoNum type="arabicPeriod"/>
            </a:pPr>
            <a:r>
              <a:rPr lang="en-US" dirty="0"/>
              <a:t> </a:t>
            </a:r>
            <a:r>
              <a:rPr lang="en-US" dirty="0" err="1"/>
              <a:t>Giới</a:t>
            </a:r>
            <a:r>
              <a:rPr lang="en-US" dirty="0"/>
              <a:t> </a:t>
            </a:r>
            <a:r>
              <a:rPr lang="en-US" dirty="0" err="1"/>
              <a:t>thiệu</a:t>
            </a:r>
            <a:r>
              <a:rPr lang="en-US" dirty="0"/>
              <a:t> </a:t>
            </a:r>
            <a:r>
              <a:rPr lang="en-US" dirty="0" err="1"/>
              <a:t>bài</a:t>
            </a:r>
            <a:r>
              <a:rPr lang="en-US" dirty="0"/>
              <a:t> </a:t>
            </a:r>
            <a:r>
              <a:rPr lang="en-US" dirty="0" err="1"/>
              <a:t>toán</a:t>
            </a:r>
            <a:endParaRPr lang="en-US" dirty="0"/>
          </a:p>
          <a:p>
            <a:pPr marL="514350" indent="-514350">
              <a:buFont typeface="+mj-lt"/>
              <a:buAutoNum type="arabicPeriod"/>
            </a:pPr>
            <a:r>
              <a:rPr lang="en-US" dirty="0"/>
              <a:t> </a:t>
            </a:r>
            <a:r>
              <a:rPr lang="en-US" dirty="0" err="1"/>
              <a:t>Phương</a:t>
            </a:r>
            <a:r>
              <a:rPr lang="en-US" dirty="0"/>
              <a:t> </a:t>
            </a:r>
            <a:r>
              <a:rPr lang="en-US" dirty="0" err="1"/>
              <a:t>pháp</a:t>
            </a:r>
            <a:r>
              <a:rPr lang="en-US" dirty="0"/>
              <a:t> </a:t>
            </a:r>
            <a:r>
              <a:rPr lang="en-US" dirty="0" err="1"/>
              <a:t>lựa</a:t>
            </a:r>
            <a:r>
              <a:rPr lang="en-US" dirty="0"/>
              <a:t> </a:t>
            </a:r>
            <a:r>
              <a:rPr lang="en-US" dirty="0" err="1"/>
              <a:t>chọn</a:t>
            </a:r>
            <a:endParaRPr lang="en-US" dirty="0"/>
          </a:p>
          <a:p>
            <a:pPr marL="514350" indent="-514350">
              <a:buFont typeface="+mj-lt"/>
              <a:buAutoNum type="arabicPeriod"/>
            </a:pPr>
            <a:r>
              <a:rPr lang="en-US" dirty="0"/>
              <a:t> </a:t>
            </a:r>
            <a:r>
              <a:rPr lang="en-US" dirty="0" err="1"/>
              <a:t>Triển</a:t>
            </a:r>
            <a:r>
              <a:rPr lang="en-US" dirty="0"/>
              <a:t> </a:t>
            </a:r>
            <a:r>
              <a:rPr lang="en-US" dirty="0" err="1"/>
              <a:t>khai</a:t>
            </a:r>
            <a:r>
              <a:rPr lang="en-US" dirty="0"/>
              <a:t> </a:t>
            </a:r>
            <a:r>
              <a:rPr lang="en-US" dirty="0" err="1"/>
              <a:t>cài</a:t>
            </a:r>
            <a:r>
              <a:rPr lang="en-US" dirty="0"/>
              <a:t> </a:t>
            </a:r>
            <a:r>
              <a:rPr lang="en-US" dirty="0" err="1"/>
              <a:t>đặt</a:t>
            </a:r>
            <a:endParaRPr lang="en-US" dirty="0"/>
          </a:p>
          <a:p>
            <a:pPr marL="514350" indent="-514350">
              <a:buFont typeface="+mj-lt"/>
              <a:buAutoNum type="arabicPeriod"/>
            </a:pPr>
            <a:r>
              <a:rPr lang="en-US" dirty="0"/>
              <a:t> </a:t>
            </a:r>
            <a:r>
              <a:rPr lang="en-US" dirty="0" err="1"/>
              <a:t>Kết</a:t>
            </a:r>
            <a:r>
              <a:rPr lang="en-US" dirty="0"/>
              <a:t> </a:t>
            </a:r>
            <a:r>
              <a:rPr lang="en-US" dirty="0" err="1"/>
              <a:t>quả</a:t>
            </a:r>
            <a:r>
              <a:rPr lang="en-US" dirty="0"/>
              <a:t> </a:t>
            </a:r>
            <a:r>
              <a:rPr lang="en-US" dirty="0" err="1"/>
              <a:t>thực</a:t>
            </a:r>
            <a:r>
              <a:rPr lang="en-US" dirty="0"/>
              <a:t> </a:t>
            </a:r>
            <a:r>
              <a:rPr lang="en-US" dirty="0" err="1"/>
              <a:t>nghiệm</a:t>
            </a:r>
            <a:endParaRPr lang="en-US" dirty="0"/>
          </a:p>
          <a:p>
            <a:pPr marL="514350" indent="-514350">
              <a:buFont typeface="+mj-lt"/>
              <a:buAutoNum type="arabicPeriod"/>
            </a:pPr>
            <a:r>
              <a:rPr lang="en-US" dirty="0"/>
              <a:t> </a:t>
            </a:r>
            <a:r>
              <a:rPr lang="en-US" dirty="0" err="1"/>
              <a:t>Kết</a:t>
            </a:r>
            <a:r>
              <a:rPr lang="en-US" dirty="0"/>
              <a:t> </a:t>
            </a:r>
            <a:r>
              <a:rPr lang="en-US" dirty="0" err="1"/>
              <a:t>luận</a:t>
            </a: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22143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1771" y="759534"/>
            <a:ext cx="12022528" cy="436098"/>
          </a:xfrm>
        </p:spPr>
        <p:txBody>
          <a:bodyPr/>
          <a:lstStyle/>
          <a:p>
            <a:r>
              <a:rPr lang="en-US" sz="2400">
                <a:solidFill>
                  <a:schemeClr val="tx1"/>
                </a:solidFill>
              </a:rPr>
              <a:t>1. Lý do </a:t>
            </a:r>
            <a:r>
              <a:rPr lang="en-US" sz="2400" err="1">
                <a:solidFill>
                  <a:schemeClr val="tx1"/>
                </a:solidFill>
              </a:rPr>
              <a:t>và</a:t>
            </a:r>
            <a:r>
              <a:rPr lang="en-US" sz="2400">
                <a:solidFill>
                  <a:schemeClr val="tx1"/>
                </a:solidFill>
              </a:rPr>
              <a:t> </a:t>
            </a:r>
            <a:r>
              <a:rPr lang="en-US" sz="2400" err="1">
                <a:solidFill>
                  <a:schemeClr val="tx1"/>
                </a:solidFill>
              </a:rPr>
              <a:t>động</a:t>
            </a:r>
            <a:r>
              <a:rPr lang="en-US" sz="2400">
                <a:solidFill>
                  <a:schemeClr val="tx1"/>
                </a:solidFill>
              </a:rPr>
              <a:t> </a:t>
            </a:r>
            <a:r>
              <a:rPr lang="en-US" sz="2400" err="1">
                <a:solidFill>
                  <a:schemeClr val="tx1"/>
                </a:solidFill>
              </a:rPr>
              <a:t>lực</a:t>
            </a:r>
            <a:r>
              <a:rPr lang="en-US" sz="2400">
                <a:solidFill>
                  <a:schemeClr val="tx1"/>
                </a:solidFill>
              </a:rPr>
              <a:t> </a:t>
            </a:r>
            <a:r>
              <a:rPr lang="en-US" sz="2400" err="1">
                <a:solidFill>
                  <a:schemeClr val="tx1"/>
                </a:solidFill>
              </a:rPr>
              <a:t>thực</a:t>
            </a:r>
            <a:r>
              <a:rPr lang="en-US" sz="2400">
                <a:solidFill>
                  <a:schemeClr val="tx1"/>
                </a:solidFill>
              </a:rPr>
              <a:t> </a:t>
            </a:r>
            <a:r>
              <a:rPr lang="en-US" sz="2400" err="1">
                <a:solidFill>
                  <a:schemeClr val="tx1"/>
                </a:solidFill>
              </a:rPr>
              <a:t>hiện</a:t>
            </a:r>
            <a:endParaRPr lang="en-US" sz="2400">
              <a:solidFill>
                <a:schemeClr val="tx1"/>
              </a:solidFill>
            </a:endParaRPr>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6" name="Title 1">
            <a:extLst>
              <a:ext uri="{FF2B5EF4-FFF2-40B4-BE49-F238E27FC236}">
                <a16:creationId xmlns:a16="http://schemas.microsoft.com/office/drawing/2014/main" id="{EC83B5C6-4864-D5AD-E0DF-798C625DCCBF}"/>
              </a:ext>
            </a:extLst>
          </p:cNvPr>
          <p:cNvSpPr txBox="1">
            <a:spLocks/>
          </p:cNvSpPr>
          <p:nvPr/>
        </p:nvSpPr>
        <p:spPr>
          <a:xfrm>
            <a:off x="0" y="1"/>
            <a:ext cx="12005664" cy="634482"/>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1. </a:t>
            </a:r>
            <a:r>
              <a:rPr lang="en-US" err="1"/>
              <a:t>Giới</a:t>
            </a:r>
            <a:r>
              <a:rPr lang="en-US"/>
              <a:t> </a:t>
            </a:r>
            <a:r>
              <a:rPr lang="en-US" err="1"/>
              <a:t>thiệu</a:t>
            </a:r>
            <a:endParaRPr lang="en-US"/>
          </a:p>
        </p:txBody>
      </p:sp>
      <p:sp>
        <p:nvSpPr>
          <p:cNvPr id="12" name="TextBox 11">
            <a:extLst>
              <a:ext uri="{FF2B5EF4-FFF2-40B4-BE49-F238E27FC236}">
                <a16:creationId xmlns:a16="http://schemas.microsoft.com/office/drawing/2014/main" id="{CD2BAA46-5478-6DBE-CE78-A2F7AC825F88}"/>
              </a:ext>
            </a:extLst>
          </p:cNvPr>
          <p:cNvSpPr txBox="1"/>
          <p:nvPr/>
        </p:nvSpPr>
        <p:spPr>
          <a:xfrm>
            <a:off x="147701" y="1184539"/>
            <a:ext cx="6120882" cy="4488921"/>
          </a:xfrm>
          <a:prstGeom prst="rect">
            <a:avLst/>
          </a:prstGeom>
          <a:noFill/>
        </p:spPr>
        <p:txBody>
          <a:bodyPr wrap="square" rtlCol="0">
            <a:spAutoFit/>
          </a:bodyPr>
          <a:lstStyle/>
          <a:p>
            <a:pPr marL="0" marR="0">
              <a:lnSpc>
                <a:spcPct val="115000"/>
              </a:lnSpc>
              <a:spcAft>
                <a:spcPts val="800"/>
              </a:spcAft>
            </a:pPr>
            <a:r>
              <a:rPr lang="en-US" sz="1800" b="1" kern="100" dirty="0">
                <a:effectLst/>
                <a:latin typeface="Lato" panose="020F0502020204030203" pitchFamily="34" charset="0"/>
                <a:ea typeface="Lato" panose="020F0502020204030203" pitchFamily="34" charset="0"/>
                <a:cs typeface="Lato" panose="020F0502020204030203" pitchFamily="34" charset="0"/>
              </a:rPr>
              <a:t>Lý do</a:t>
            </a:r>
          </a:p>
          <a:p>
            <a:pPr marL="0" marR="0">
              <a:lnSpc>
                <a:spcPct val="115000"/>
              </a:lnSpc>
              <a:spcAft>
                <a:spcPts val="800"/>
              </a:spcAft>
            </a:pPr>
            <a:r>
              <a:rPr lang="en-US" sz="1800" kern="100" dirty="0" err="1">
                <a:effectLst/>
                <a:latin typeface="Lato" panose="020F0502020204030203" pitchFamily="34" charset="0"/>
                <a:ea typeface="Lato" panose="020F0502020204030203" pitchFamily="34" charset="0"/>
                <a:cs typeface="Lato" panose="020F0502020204030203" pitchFamily="34" charset="0"/>
              </a:rPr>
              <a:t>Để</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đáp</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ứng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yêu</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cầu</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môn</a:t>
            </a:r>
            <a:r>
              <a:rPr lang="en-US" sz="1800" kern="100" dirty="0">
                <a:effectLst/>
                <a:latin typeface="Lato" panose="020F0502020204030203" pitchFamily="34" charset="0"/>
                <a:ea typeface="Lato" panose="020F0502020204030203" pitchFamily="34" charset="0"/>
                <a:cs typeface="Lato" panose="020F0502020204030203" pitchFamily="34" charset="0"/>
              </a:rPr>
              <a:t> học </a:t>
            </a:r>
            <a:r>
              <a:rPr lang="en-US" sz="1800" kern="100" dirty="0" err="1">
                <a:effectLst/>
                <a:latin typeface="Lato" panose="020F0502020204030203" pitchFamily="34" charset="0"/>
                <a:ea typeface="Lato" panose="020F0502020204030203" pitchFamily="34" charset="0"/>
                <a:cs typeface="Lato" panose="020F0502020204030203" pitchFamily="34" charset="0"/>
              </a:rPr>
              <a:t>cũng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như</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mong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muốn</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tìm</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hiểu</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mở</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rộng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kiến</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thức</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về</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ngôn</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ngữ</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lập</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trình</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nói</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chung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và</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môn</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cấu</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trúc</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dữ</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liệu</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và</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giải</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thuật</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nói</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riêng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nhóm</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chúng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em</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đã</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cùng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nhau</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hướng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đến</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những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đề</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tài</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hướng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với</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những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tiêu</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chí</a:t>
            </a:r>
            <a:r>
              <a:rPr lang="en-US" sz="1800" kern="100" dirty="0">
                <a:effectLst/>
                <a:latin typeface="Lato" panose="020F0502020204030203" pitchFamily="34" charset="0"/>
                <a:ea typeface="Lato" panose="020F0502020204030203" pitchFamily="34" charset="0"/>
                <a:cs typeface="Lato" panose="020F0502020204030203" pitchFamily="34" charset="0"/>
              </a:rPr>
              <a:t>:</a:t>
            </a:r>
          </a:p>
          <a:p>
            <a:pPr marL="285750" marR="0" indent="-285750">
              <a:lnSpc>
                <a:spcPct val="115000"/>
              </a:lnSpc>
              <a:spcAft>
                <a:spcPts val="800"/>
              </a:spcAft>
              <a:buFont typeface="Arial" panose="020B0604020202020204" pitchFamily="34" charset="0"/>
              <a:buChar char="•"/>
            </a:pPr>
            <a:r>
              <a:rPr lang="en-US" sz="1800" kern="100" dirty="0" err="1">
                <a:effectLst/>
                <a:latin typeface="Lato" panose="020F0502020204030203" pitchFamily="34" charset="0"/>
                <a:ea typeface="Lato" panose="020F0502020204030203" pitchFamily="34" charset="0"/>
                <a:cs typeface="Lato" panose="020F0502020204030203" pitchFamily="34" charset="0"/>
              </a:rPr>
              <a:t>Hữu</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ích</a:t>
            </a:r>
            <a:r>
              <a:rPr lang="en-US" sz="1800" kern="100" dirty="0">
                <a:effectLst/>
                <a:latin typeface="Lato" panose="020F0502020204030203" pitchFamily="34" charset="0"/>
                <a:ea typeface="Lato" panose="020F0502020204030203" pitchFamily="34" charset="0"/>
                <a:cs typeface="Lato" panose="020F0502020204030203" pitchFamily="34" charset="0"/>
              </a:rPr>
              <a:t> </a:t>
            </a:r>
          </a:p>
          <a:p>
            <a:pPr marL="285750" marR="0" indent="-285750">
              <a:lnSpc>
                <a:spcPct val="115000"/>
              </a:lnSpc>
              <a:spcAft>
                <a:spcPts val="800"/>
              </a:spcAft>
              <a:buFont typeface="Arial" panose="020B0604020202020204" pitchFamily="34" charset="0"/>
              <a:buChar char="•"/>
            </a:pPr>
            <a:r>
              <a:rPr lang="en-US" sz="1800" kern="100" dirty="0" err="1">
                <a:effectLst/>
                <a:latin typeface="Lato" panose="020F0502020204030203" pitchFamily="34" charset="0"/>
                <a:ea typeface="Lato" panose="020F0502020204030203" pitchFamily="34" charset="0"/>
                <a:cs typeface="Lato" panose="020F0502020204030203" pitchFamily="34" charset="0"/>
              </a:rPr>
              <a:t>Có</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tính</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thực</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tế</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khả</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thi</a:t>
            </a:r>
            <a:endParaRPr lang="en-US" sz="1800" kern="100" dirty="0">
              <a:effectLst/>
              <a:latin typeface="Lato" panose="020F0502020204030203" pitchFamily="34" charset="0"/>
              <a:ea typeface="Lato" panose="020F0502020204030203" pitchFamily="34" charset="0"/>
              <a:cs typeface="Lato" panose="020F0502020204030203" pitchFamily="34" charset="0"/>
            </a:endParaRPr>
          </a:p>
          <a:p>
            <a:pPr marL="285750" marR="0" indent="-285750">
              <a:lnSpc>
                <a:spcPct val="115000"/>
              </a:lnSpc>
              <a:spcAft>
                <a:spcPts val="800"/>
              </a:spcAft>
              <a:buFont typeface="Arial" panose="020B0604020202020204" pitchFamily="34" charset="0"/>
              <a:buChar char="•"/>
            </a:pPr>
            <a:r>
              <a:rPr lang="en-US" sz="1800" kern="100" dirty="0" err="1">
                <a:effectLst/>
                <a:latin typeface="Lato" panose="020F0502020204030203" pitchFamily="34" charset="0"/>
                <a:ea typeface="Lato" panose="020F0502020204030203" pitchFamily="34" charset="0"/>
                <a:cs typeface="Lato" panose="020F0502020204030203" pitchFamily="34" charset="0"/>
              </a:rPr>
              <a:t>Áp</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dụng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được</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kiến</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thức</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đã</a:t>
            </a:r>
            <a:r>
              <a:rPr lang="en-US" sz="1800" kern="100" dirty="0">
                <a:effectLst/>
                <a:latin typeface="Lato" panose="020F0502020204030203" pitchFamily="34" charset="0"/>
                <a:ea typeface="Lato" panose="020F0502020204030203" pitchFamily="34" charset="0"/>
                <a:cs typeface="Lato" panose="020F0502020204030203" pitchFamily="34" charset="0"/>
              </a:rPr>
              <a:t> học</a:t>
            </a:r>
          </a:p>
          <a:p>
            <a:pPr marL="285750" marR="0" indent="-285750">
              <a:lnSpc>
                <a:spcPct val="115000"/>
              </a:lnSpc>
              <a:spcAft>
                <a:spcPts val="800"/>
              </a:spcAft>
              <a:buFont typeface="Arial" panose="020B0604020202020204" pitchFamily="34" charset="0"/>
              <a:buChar char="•"/>
            </a:pPr>
            <a:r>
              <a:rPr lang="en-US" sz="1800" kern="100" dirty="0">
                <a:effectLst/>
                <a:latin typeface="Lato" panose="020F0502020204030203" pitchFamily="34" charset="0"/>
                <a:ea typeface="Lato" panose="020F0502020204030203" pitchFamily="34" charset="0"/>
                <a:cs typeface="Lato" panose="020F0502020204030203" pitchFamily="34" charset="0"/>
              </a:rPr>
              <a:t>Học </a:t>
            </a:r>
            <a:r>
              <a:rPr lang="en-US" sz="1800" kern="100" dirty="0" err="1">
                <a:effectLst/>
                <a:latin typeface="Lato" panose="020F0502020204030203" pitchFamily="34" charset="0"/>
                <a:ea typeface="Lato" panose="020F0502020204030203" pitchFamily="34" charset="0"/>
                <a:cs typeface="Lato" panose="020F0502020204030203" pitchFamily="34" charset="0"/>
              </a:rPr>
              <a:t>hỏi</a:t>
            </a:r>
            <a:r>
              <a:rPr lang="en-US" sz="1800" kern="100" dirty="0">
                <a:effectLst/>
                <a:latin typeface="Lato" panose="020F0502020204030203" pitchFamily="34" charset="0"/>
                <a:ea typeface="Lato" panose="020F0502020204030203" pitchFamily="34" charset="0"/>
                <a:cs typeface="Lato" panose="020F0502020204030203" pitchFamily="34" charset="0"/>
              </a:rPr>
              <a:t> them </a:t>
            </a:r>
            <a:r>
              <a:rPr lang="en-US" sz="1800" kern="100" dirty="0" err="1">
                <a:effectLst/>
                <a:latin typeface="Lato" panose="020F0502020204030203" pitchFamily="34" charset="0"/>
                <a:ea typeface="Lato" panose="020F0502020204030203" pitchFamily="34" charset="0"/>
                <a:cs typeface="Lato" panose="020F0502020204030203" pitchFamily="34" charset="0"/>
              </a:rPr>
              <a:t>kiến</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thức</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mới</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với</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tối</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đa</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khả</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năng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của</a:t>
            </a:r>
            <a:r>
              <a:rPr lang="en-US" sz="1800" kern="100" dirty="0">
                <a:effectLst/>
                <a:latin typeface="Lato" panose="020F0502020204030203" pitchFamily="34" charset="0"/>
                <a:ea typeface="Lato" panose="020F0502020204030203" pitchFamily="34" charset="0"/>
                <a:cs typeface="Lato" panose="020F0502020204030203" pitchFamily="34" charset="0"/>
              </a:rPr>
              <a:t> bản </a:t>
            </a:r>
            <a:r>
              <a:rPr lang="en-US" sz="1800" kern="100" dirty="0" err="1">
                <a:effectLst/>
                <a:latin typeface="Lato" panose="020F0502020204030203" pitchFamily="34" charset="0"/>
                <a:ea typeface="Lato" panose="020F0502020204030203" pitchFamily="34" charset="0"/>
                <a:cs typeface="Lato" panose="020F0502020204030203" pitchFamily="34" charset="0"/>
              </a:rPr>
              <a:t>thân</a:t>
            </a:r>
            <a:endParaRPr lang="en-US" sz="1800" kern="100" dirty="0">
              <a:effectLst/>
              <a:latin typeface="Lato" panose="020F0502020204030203" pitchFamily="34" charset="0"/>
              <a:ea typeface="Lato" panose="020F0502020204030203" pitchFamily="34" charset="0"/>
              <a:cs typeface="Lato" panose="020F0502020204030203" pitchFamily="34" charset="0"/>
            </a:endParaRPr>
          </a:p>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4D9BAACF-6D56-A2FD-E8B5-BAFED5852E7F}"/>
              </a:ext>
            </a:extLst>
          </p:cNvPr>
          <p:cNvSpPr txBox="1"/>
          <p:nvPr/>
        </p:nvSpPr>
        <p:spPr>
          <a:xfrm>
            <a:off x="6894010" y="1187615"/>
            <a:ext cx="5111654" cy="5547160"/>
          </a:xfrm>
          <a:prstGeom prst="rect">
            <a:avLst/>
          </a:prstGeom>
          <a:noFill/>
        </p:spPr>
        <p:txBody>
          <a:bodyPr wrap="square" rtlCol="0">
            <a:spAutoFit/>
          </a:bodyPr>
          <a:lstStyle/>
          <a:p>
            <a:pPr marL="0" marR="0">
              <a:lnSpc>
                <a:spcPct val="115000"/>
              </a:lnSpc>
              <a:spcAft>
                <a:spcPts val="800"/>
              </a:spcAft>
            </a:pPr>
            <a:r>
              <a:rPr lang="en-US" sz="1800" b="1" kern="100" err="1">
                <a:effectLst/>
                <a:latin typeface="Lato" panose="020F0502020204030203" pitchFamily="34" charset="0"/>
                <a:ea typeface="Lato" panose="020F0502020204030203" pitchFamily="34" charset="0"/>
                <a:cs typeface="Lato" panose="020F0502020204030203" pitchFamily="34" charset="0"/>
              </a:rPr>
              <a:t>Động</a:t>
            </a:r>
            <a:r>
              <a:rPr lang="en-US" sz="1800" b="1" kern="100">
                <a:effectLst/>
                <a:latin typeface="Lato" panose="020F0502020204030203" pitchFamily="34" charset="0"/>
                <a:ea typeface="Lato" panose="020F0502020204030203" pitchFamily="34" charset="0"/>
                <a:cs typeface="Lato" panose="020F0502020204030203" pitchFamily="34" charset="0"/>
              </a:rPr>
              <a:t> </a:t>
            </a:r>
            <a:r>
              <a:rPr lang="en-US" sz="1800" b="1" kern="100" err="1">
                <a:effectLst/>
                <a:latin typeface="Lato" panose="020F0502020204030203" pitchFamily="34" charset="0"/>
                <a:ea typeface="Lato" panose="020F0502020204030203" pitchFamily="34" charset="0"/>
                <a:cs typeface="Lato" panose="020F0502020204030203" pitchFamily="34" charset="0"/>
              </a:rPr>
              <a:t>lực</a:t>
            </a:r>
            <a:r>
              <a:rPr lang="en-US" sz="1800" b="1" kern="100">
                <a:effectLst/>
                <a:latin typeface="Lato" panose="020F0502020204030203" pitchFamily="34" charset="0"/>
                <a:ea typeface="Lato" panose="020F0502020204030203" pitchFamily="34" charset="0"/>
                <a:cs typeface="Lato" panose="020F0502020204030203" pitchFamily="34" charset="0"/>
              </a:rPr>
              <a:t> </a:t>
            </a:r>
            <a:r>
              <a:rPr lang="en-US" sz="1800" b="1" kern="100" err="1">
                <a:effectLst/>
                <a:latin typeface="Lato" panose="020F0502020204030203" pitchFamily="34" charset="0"/>
                <a:ea typeface="Lato" panose="020F0502020204030203" pitchFamily="34" charset="0"/>
                <a:cs typeface="Lato" panose="020F0502020204030203" pitchFamily="34" charset="0"/>
              </a:rPr>
              <a:t>thực</a:t>
            </a:r>
            <a:r>
              <a:rPr lang="en-US" sz="1800" b="1" kern="100">
                <a:effectLst/>
                <a:latin typeface="Lato" panose="020F0502020204030203" pitchFamily="34" charset="0"/>
                <a:ea typeface="Lato" panose="020F0502020204030203" pitchFamily="34" charset="0"/>
                <a:cs typeface="Lato" panose="020F0502020204030203" pitchFamily="34" charset="0"/>
              </a:rPr>
              <a:t> </a:t>
            </a:r>
            <a:r>
              <a:rPr lang="en-US" sz="1800" b="1" kern="100" err="1">
                <a:effectLst/>
                <a:latin typeface="Lato" panose="020F0502020204030203" pitchFamily="34" charset="0"/>
                <a:ea typeface="Lato" panose="020F0502020204030203" pitchFamily="34" charset="0"/>
                <a:cs typeface="Lato" panose="020F0502020204030203" pitchFamily="34" charset="0"/>
              </a:rPr>
              <a:t>hiện</a:t>
            </a:r>
            <a:r>
              <a:rPr lang="en-US" sz="1800" b="1" kern="100">
                <a:effectLst/>
                <a:latin typeface="Lato" panose="020F0502020204030203" pitchFamily="34" charset="0"/>
                <a:ea typeface="Lato" panose="020F0502020204030203" pitchFamily="34" charset="0"/>
                <a:cs typeface="Lato" panose="020F0502020204030203" pitchFamily="34" charset="0"/>
              </a:rPr>
              <a:t> </a:t>
            </a:r>
            <a:r>
              <a:rPr lang="en-US" sz="1800" b="1" kern="100" err="1">
                <a:effectLst/>
                <a:latin typeface="Lato" panose="020F0502020204030203" pitchFamily="34" charset="0"/>
                <a:ea typeface="Lato" panose="020F0502020204030203" pitchFamily="34" charset="0"/>
                <a:cs typeface="Lato" panose="020F0502020204030203" pitchFamily="34" charset="0"/>
              </a:rPr>
              <a:t>bài</a:t>
            </a:r>
            <a:r>
              <a:rPr lang="en-US" sz="1800" b="1" kern="100">
                <a:effectLst/>
                <a:latin typeface="Lato" panose="020F0502020204030203" pitchFamily="34" charset="0"/>
                <a:ea typeface="Lato" panose="020F0502020204030203" pitchFamily="34" charset="0"/>
                <a:cs typeface="Lato" panose="020F0502020204030203" pitchFamily="34" charset="0"/>
              </a:rPr>
              <a:t> </a:t>
            </a:r>
            <a:r>
              <a:rPr lang="en-US" sz="1800" b="1" kern="100" err="1">
                <a:effectLst/>
                <a:latin typeface="Lato" panose="020F0502020204030203" pitchFamily="34" charset="0"/>
                <a:ea typeface="Lato" panose="020F0502020204030203" pitchFamily="34" charset="0"/>
                <a:cs typeface="Lato" panose="020F0502020204030203" pitchFamily="34" charset="0"/>
              </a:rPr>
              <a:t>toán</a:t>
            </a:r>
            <a:endParaRPr lang="en-US" sz="1800" kern="100">
              <a:effectLst/>
              <a:latin typeface="Lato" panose="020F0502020204030203" pitchFamily="34" charset="0"/>
              <a:ea typeface="Lato" panose="020F0502020204030203" pitchFamily="34" charset="0"/>
              <a:cs typeface="Lato" panose="020F0502020204030203" pitchFamily="34" charset="0"/>
            </a:endParaRPr>
          </a:p>
          <a:p>
            <a:pPr marL="285750" marR="0" lvl="0" indent="-285750">
              <a:lnSpc>
                <a:spcPct val="115000"/>
              </a:lnSpc>
              <a:spcAft>
                <a:spcPts val="800"/>
              </a:spcAft>
              <a:buSzPct val="100000"/>
              <a:buFont typeface="Arial" panose="020B0604020202020204" pitchFamily="34" charset="0"/>
              <a:buChar char="•"/>
              <a:tabLst>
                <a:tab pos="457200" algn="l"/>
              </a:tabLst>
            </a:pPr>
            <a:r>
              <a:rPr lang="en-US" sz="1800" kern="100" err="1">
                <a:effectLst/>
                <a:latin typeface="Lato" panose="020F0502020204030203" pitchFamily="34" charset="0"/>
                <a:ea typeface="Lato" panose="020F0502020204030203" pitchFamily="34" charset="0"/>
                <a:cs typeface="Lato" panose="020F0502020204030203" pitchFamily="34" charset="0"/>
              </a:rPr>
              <a:t>Quản</a:t>
            </a:r>
            <a:r>
              <a:rPr lang="en-US" sz="1800" kern="100">
                <a:effectLst/>
                <a:latin typeface="Lato" panose="020F0502020204030203" pitchFamily="34" charset="0"/>
                <a:ea typeface="Lato" panose="020F0502020204030203" pitchFamily="34" charset="0"/>
                <a:cs typeface="Lato" panose="020F0502020204030203" pitchFamily="34" charset="0"/>
              </a:rPr>
              <a:t> lý </a:t>
            </a:r>
            <a:r>
              <a:rPr lang="en-US" sz="1800" kern="100" err="1">
                <a:effectLst/>
                <a:latin typeface="Lato" panose="020F0502020204030203" pitchFamily="34" charset="0"/>
                <a:ea typeface="Lato" panose="020F0502020204030203" pitchFamily="34" charset="0"/>
                <a:cs typeface="Lato" panose="020F0502020204030203" pitchFamily="34" charset="0"/>
              </a:rPr>
              <a:t>thư</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mục</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và</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tệp</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trong</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máy</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tính</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là</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vấn</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đề</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thường</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gặp</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trong</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các</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ứng</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dụng</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thực</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tế</a:t>
            </a:r>
            <a:r>
              <a:rPr lang="en-US" sz="1800" kern="100">
                <a:effectLst/>
                <a:latin typeface="Lato" panose="020F0502020204030203" pitchFamily="34" charset="0"/>
                <a:ea typeface="Lato" panose="020F0502020204030203" pitchFamily="34" charset="0"/>
                <a:cs typeface="Lato" panose="020F0502020204030203" pitchFamily="34" charset="0"/>
              </a:rPr>
              <a:t>.</a:t>
            </a:r>
          </a:p>
          <a:p>
            <a:pPr marL="285750" marR="0" lvl="0" indent="-285750">
              <a:lnSpc>
                <a:spcPct val="115000"/>
              </a:lnSpc>
              <a:spcAft>
                <a:spcPts val="800"/>
              </a:spcAft>
              <a:buSzPct val="100000"/>
              <a:buFont typeface="Arial" panose="020B0604020202020204" pitchFamily="34" charset="0"/>
              <a:buChar char="•"/>
              <a:tabLst>
                <a:tab pos="457200" algn="l"/>
              </a:tabLst>
            </a:pPr>
            <a:r>
              <a:rPr lang="en-US" sz="1800" kern="100" err="1">
                <a:effectLst/>
                <a:latin typeface="Lato" panose="020F0502020204030203" pitchFamily="34" charset="0"/>
                <a:ea typeface="Lato" panose="020F0502020204030203" pitchFamily="34" charset="0"/>
                <a:cs typeface="Lato" panose="020F0502020204030203" pitchFamily="34" charset="0"/>
              </a:rPr>
              <a:t>Hỗ</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trợ</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người</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dùng</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quản</a:t>
            </a:r>
            <a:r>
              <a:rPr lang="en-US" sz="1800" kern="100">
                <a:effectLst/>
                <a:latin typeface="Lato" panose="020F0502020204030203" pitchFamily="34" charset="0"/>
                <a:ea typeface="Lato" panose="020F0502020204030203" pitchFamily="34" charset="0"/>
                <a:cs typeface="Lato" panose="020F0502020204030203" pitchFamily="34" charset="0"/>
              </a:rPr>
              <a:t> lý </a:t>
            </a:r>
            <a:r>
              <a:rPr lang="en-US" sz="1800" kern="100" err="1">
                <a:effectLst/>
                <a:latin typeface="Lato" panose="020F0502020204030203" pitchFamily="34" charset="0"/>
                <a:ea typeface="Lato" panose="020F0502020204030203" pitchFamily="34" charset="0"/>
                <a:cs typeface="Lato" panose="020F0502020204030203" pitchFamily="34" charset="0"/>
              </a:rPr>
              <a:t>dữ</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liệu</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phức</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tạp</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một</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cách</a:t>
            </a:r>
            <a:r>
              <a:rPr lang="en-US" sz="1800" kern="100">
                <a:effectLst/>
                <a:latin typeface="Lato" panose="020F0502020204030203" pitchFamily="34" charset="0"/>
                <a:ea typeface="Lato" panose="020F0502020204030203" pitchFamily="34" charset="0"/>
                <a:cs typeface="Lato" panose="020F0502020204030203" pitchFamily="34" charset="0"/>
              </a:rPr>
              <a:t> logic </a:t>
            </a:r>
            <a:r>
              <a:rPr lang="en-US" sz="1800" kern="100" err="1">
                <a:effectLst/>
                <a:latin typeface="Lato" panose="020F0502020204030203" pitchFamily="34" charset="0"/>
                <a:ea typeface="Lato" panose="020F0502020204030203" pitchFamily="34" charset="0"/>
                <a:cs typeface="Lato" panose="020F0502020204030203" pitchFamily="34" charset="0"/>
              </a:rPr>
              <a:t>và</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trực</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quan</a:t>
            </a:r>
            <a:r>
              <a:rPr lang="en-US" sz="1800" kern="100">
                <a:effectLst/>
                <a:latin typeface="Lato" panose="020F0502020204030203" pitchFamily="34" charset="0"/>
                <a:ea typeface="Lato" panose="020F0502020204030203" pitchFamily="34" charset="0"/>
                <a:cs typeface="Lato" panose="020F0502020204030203" pitchFamily="34" charset="0"/>
              </a:rPr>
              <a:t>.</a:t>
            </a:r>
          </a:p>
          <a:p>
            <a:pPr marL="0" marR="0">
              <a:lnSpc>
                <a:spcPct val="115000"/>
              </a:lnSpc>
              <a:spcAft>
                <a:spcPts val="800"/>
              </a:spcAft>
            </a:pPr>
            <a:r>
              <a:rPr lang="en-US" sz="1800" b="1" kern="100" err="1">
                <a:effectLst/>
                <a:latin typeface="Lato" panose="020F0502020204030203" pitchFamily="34" charset="0"/>
                <a:ea typeface="Lato" panose="020F0502020204030203" pitchFamily="34" charset="0"/>
                <a:cs typeface="Lato" panose="020F0502020204030203" pitchFamily="34" charset="0"/>
              </a:rPr>
              <a:t>Ứng</a:t>
            </a:r>
            <a:r>
              <a:rPr lang="en-US" sz="1800" b="1" kern="100">
                <a:effectLst/>
                <a:latin typeface="Lato" panose="020F0502020204030203" pitchFamily="34" charset="0"/>
                <a:ea typeface="Lato" panose="020F0502020204030203" pitchFamily="34" charset="0"/>
                <a:cs typeface="Lato" panose="020F0502020204030203" pitchFamily="34" charset="0"/>
              </a:rPr>
              <a:t> </a:t>
            </a:r>
            <a:r>
              <a:rPr lang="en-US" sz="1800" b="1" kern="100" err="1">
                <a:effectLst/>
                <a:latin typeface="Lato" panose="020F0502020204030203" pitchFamily="34" charset="0"/>
                <a:ea typeface="Lato" panose="020F0502020204030203" pitchFamily="34" charset="0"/>
                <a:cs typeface="Lato" panose="020F0502020204030203" pitchFamily="34" charset="0"/>
              </a:rPr>
              <a:t>dụng</a:t>
            </a:r>
            <a:r>
              <a:rPr lang="en-US" sz="1800" b="1" kern="100">
                <a:effectLst/>
                <a:latin typeface="Lato" panose="020F0502020204030203" pitchFamily="34" charset="0"/>
                <a:ea typeface="Lato" panose="020F0502020204030203" pitchFamily="34" charset="0"/>
                <a:cs typeface="Lato" panose="020F0502020204030203" pitchFamily="34" charset="0"/>
              </a:rPr>
              <a:t> </a:t>
            </a:r>
            <a:r>
              <a:rPr lang="en-US" sz="1800" b="1" kern="100" err="1">
                <a:effectLst/>
                <a:latin typeface="Lato" panose="020F0502020204030203" pitchFamily="34" charset="0"/>
                <a:ea typeface="Lato" panose="020F0502020204030203" pitchFamily="34" charset="0"/>
                <a:cs typeface="Lato" panose="020F0502020204030203" pitchFamily="34" charset="0"/>
              </a:rPr>
              <a:t>trong</a:t>
            </a:r>
            <a:r>
              <a:rPr lang="en-US" sz="1800" b="1" kern="100">
                <a:effectLst/>
                <a:latin typeface="Lato" panose="020F0502020204030203" pitchFamily="34" charset="0"/>
                <a:ea typeface="Lato" panose="020F0502020204030203" pitchFamily="34" charset="0"/>
                <a:cs typeface="Lato" panose="020F0502020204030203" pitchFamily="34" charset="0"/>
              </a:rPr>
              <a:t> </a:t>
            </a:r>
            <a:r>
              <a:rPr lang="en-US" sz="1800" b="1" kern="100" err="1">
                <a:effectLst/>
                <a:latin typeface="Lato" panose="020F0502020204030203" pitchFamily="34" charset="0"/>
                <a:ea typeface="Lato" panose="020F0502020204030203" pitchFamily="34" charset="0"/>
                <a:cs typeface="Lato" panose="020F0502020204030203" pitchFamily="34" charset="0"/>
              </a:rPr>
              <a:t>thực</a:t>
            </a:r>
            <a:r>
              <a:rPr lang="en-US" sz="1800" b="1" kern="100">
                <a:effectLst/>
                <a:latin typeface="Lato" panose="020F0502020204030203" pitchFamily="34" charset="0"/>
                <a:ea typeface="Lato" panose="020F0502020204030203" pitchFamily="34" charset="0"/>
                <a:cs typeface="Lato" panose="020F0502020204030203" pitchFamily="34" charset="0"/>
              </a:rPr>
              <a:t> </a:t>
            </a:r>
            <a:r>
              <a:rPr lang="en-US" sz="1800" b="1" kern="100" err="1">
                <a:effectLst/>
                <a:latin typeface="Lato" panose="020F0502020204030203" pitchFamily="34" charset="0"/>
                <a:ea typeface="Lato" panose="020F0502020204030203" pitchFamily="34" charset="0"/>
                <a:cs typeface="Lato" panose="020F0502020204030203" pitchFamily="34" charset="0"/>
              </a:rPr>
              <a:t>tế</a:t>
            </a:r>
            <a:endParaRPr lang="en-US" sz="1800" kern="100">
              <a:effectLst/>
              <a:latin typeface="Lato" panose="020F0502020204030203" pitchFamily="34" charset="0"/>
              <a:ea typeface="Lato" panose="020F0502020204030203" pitchFamily="34" charset="0"/>
              <a:cs typeface="Lato" panose="020F0502020204030203" pitchFamily="34" charset="0"/>
            </a:endParaRPr>
          </a:p>
          <a:p>
            <a:pPr marL="285750" marR="0" lvl="0" indent="-285750">
              <a:lnSpc>
                <a:spcPct val="115000"/>
              </a:lnSpc>
              <a:spcAft>
                <a:spcPts val="800"/>
              </a:spcAft>
              <a:buSzPct val="100000"/>
              <a:buFont typeface="Arial" panose="020B0604020202020204" pitchFamily="34" charset="0"/>
              <a:buChar char="•"/>
              <a:tabLst>
                <a:tab pos="457200" algn="l"/>
              </a:tabLst>
            </a:pPr>
            <a:r>
              <a:rPr lang="en-US" sz="1800" kern="100" err="1">
                <a:effectLst/>
                <a:latin typeface="Lato" panose="020F0502020204030203" pitchFamily="34" charset="0"/>
                <a:ea typeface="Lato" panose="020F0502020204030203" pitchFamily="34" charset="0"/>
                <a:cs typeface="Lato" panose="020F0502020204030203" pitchFamily="34" charset="0"/>
              </a:rPr>
              <a:t>Sử</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dụng</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trong</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các</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công</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cụ</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quản</a:t>
            </a:r>
            <a:r>
              <a:rPr lang="en-US" sz="1800" kern="100">
                <a:effectLst/>
                <a:latin typeface="Lato" panose="020F0502020204030203" pitchFamily="34" charset="0"/>
                <a:ea typeface="Lato" panose="020F0502020204030203" pitchFamily="34" charset="0"/>
                <a:cs typeface="Lato" panose="020F0502020204030203" pitchFamily="34" charset="0"/>
              </a:rPr>
              <a:t> lý file (File Manager).</a:t>
            </a:r>
          </a:p>
          <a:p>
            <a:pPr marL="285750" marR="0" lvl="0" indent="-285750">
              <a:lnSpc>
                <a:spcPct val="115000"/>
              </a:lnSpc>
              <a:spcAft>
                <a:spcPts val="800"/>
              </a:spcAft>
              <a:buSzPct val="100000"/>
              <a:buFont typeface="Arial" panose="020B0604020202020204" pitchFamily="34" charset="0"/>
              <a:buChar char="•"/>
              <a:tabLst>
                <a:tab pos="457200" algn="l"/>
              </a:tabLst>
            </a:pPr>
            <a:r>
              <a:rPr lang="en-US" sz="1800" kern="100" err="1">
                <a:effectLst/>
                <a:latin typeface="Lato" panose="020F0502020204030203" pitchFamily="34" charset="0"/>
                <a:ea typeface="Lato" panose="020F0502020204030203" pitchFamily="34" charset="0"/>
                <a:cs typeface="Lato" panose="020F0502020204030203" pitchFamily="34" charset="0"/>
              </a:rPr>
              <a:t>Hỗ</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trợ</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kiểm</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thử</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hệ</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thống</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ví</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dụ</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như</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tổ</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chức</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cấu</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trúc</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thư</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mục</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cho</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dự</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án</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phần</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mềm</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hoặc</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lưu</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trữ</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hồ</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sơ</a:t>
            </a:r>
            <a:r>
              <a:rPr lang="en-US" sz="1800" kern="100">
                <a:effectLst/>
                <a:latin typeface="Lato" panose="020F0502020204030203" pitchFamily="34" charset="0"/>
                <a:ea typeface="Lato" panose="020F0502020204030203" pitchFamily="34" charset="0"/>
                <a:cs typeface="Lato" panose="020F0502020204030203" pitchFamily="34" charset="0"/>
              </a:rPr>
              <a:t>. </a:t>
            </a:r>
          </a:p>
          <a:p>
            <a:pPr marL="0" marR="0">
              <a:lnSpc>
                <a:spcPct val="115000"/>
              </a:lnSpc>
              <a:spcAft>
                <a:spcPts val="800"/>
              </a:spcAft>
            </a:pPr>
            <a:r>
              <a:rPr lang="en-US" sz="1800" kern="100" err="1">
                <a:effectLst/>
                <a:latin typeface="Lato" panose="020F0502020204030203" pitchFamily="34" charset="0"/>
                <a:ea typeface="Lato" panose="020F0502020204030203" pitchFamily="34" charset="0"/>
                <a:cs typeface="Lato" panose="020F0502020204030203" pitchFamily="34" charset="0"/>
              </a:rPr>
              <a:t>Với</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những</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tiêu</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chí</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đó</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nhóm</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chúng</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em</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đã</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lựa</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chọn</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chủ</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đề</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Quản</a:t>
            </a:r>
            <a:r>
              <a:rPr lang="en-US" sz="1800" kern="100">
                <a:effectLst/>
                <a:latin typeface="Lato" panose="020F0502020204030203" pitchFamily="34" charset="0"/>
                <a:ea typeface="Lato" panose="020F0502020204030203" pitchFamily="34" charset="0"/>
                <a:cs typeface="Lato" panose="020F0502020204030203" pitchFamily="34" charset="0"/>
              </a:rPr>
              <a:t> l</a:t>
            </a:r>
            <a:r>
              <a:rPr lang="en-US" kern="100">
                <a:latin typeface="Lato" panose="020F0502020204030203" pitchFamily="34" charset="0"/>
                <a:ea typeface="Lato" panose="020F0502020204030203" pitchFamily="34" charset="0"/>
                <a:cs typeface="Lato" panose="020F0502020204030203" pitchFamily="34" charset="0"/>
              </a:rPr>
              <a:t>ý </a:t>
            </a:r>
            <a:r>
              <a:rPr lang="en-US" kern="100" err="1">
                <a:latin typeface="Lato" panose="020F0502020204030203" pitchFamily="34" charset="0"/>
                <a:ea typeface="Lato" panose="020F0502020204030203" pitchFamily="34" charset="0"/>
                <a:cs typeface="Lato" panose="020F0502020204030203" pitchFamily="34" charset="0"/>
              </a:rPr>
              <a:t>thư</a:t>
            </a:r>
            <a:r>
              <a:rPr lang="en-US" kern="100">
                <a:latin typeface="Lato" panose="020F0502020204030203" pitchFamily="34" charset="0"/>
                <a:ea typeface="Lato" panose="020F0502020204030203" pitchFamily="34" charset="0"/>
                <a:cs typeface="Lato" panose="020F0502020204030203" pitchFamily="34" charset="0"/>
              </a:rPr>
              <a:t> </a:t>
            </a:r>
            <a:r>
              <a:rPr lang="en-US" kern="100" err="1">
                <a:latin typeface="Lato" panose="020F0502020204030203" pitchFamily="34" charset="0"/>
                <a:ea typeface="Lato" panose="020F0502020204030203" pitchFamily="34" charset="0"/>
                <a:cs typeface="Lato" panose="020F0502020204030203" pitchFamily="34" charset="0"/>
              </a:rPr>
              <a:t>mục</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để</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triển</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khai</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thực</a:t>
            </a:r>
            <a:r>
              <a:rPr lang="en-US" sz="1800" kern="100">
                <a:effectLst/>
                <a:latin typeface="Lato" panose="020F0502020204030203" pitchFamily="34" charset="0"/>
                <a:ea typeface="Lato" panose="020F0502020204030203" pitchFamily="34" charset="0"/>
                <a:cs typeface="Lato" panose="020F0502020204030203" pitchFamily="34" charset="0"/>
              </a:rPr>
              <a:t> </a:t>
            </a:r>
            <a:r>
              <a:rPr lang="en-US" sz="1800" kern="100" err="1">
                <a:effectLst/>
                <a:latin typeface="Lato" panose="020F0502020204030203" pitchFamily="34" charset="0"/>
                <a:ea typeface="Lato" panose="020F0502020204030203" pitchFamily="34" charset="0"/>
                <a:cs typeface="Lato" panose="020F0502020204030203" pitchFamily="34" charset="0"/>
              </a:rPr>
              <a:t>hiện</a:t>
            </a:r>
            <a:r>
              <a:rPr lang="en-US" sz="1800" kern="100">
                <a:effectLst/>
                <a:latin typeface="Lato" panose="020F0502020204030203" pitchFamily="34" charset="0"/>
                <a:ea typeface="Lato" panose="020F0502020204030203" pitchFamily="34" charset="0"/>
                <a:cs typeface="Lato" panose="020F0502020204030203" pitchFamily="34" charset="0"/>
              </a:rPr>
              <a:t> </a:t>
            </a:r>
          </a:p>
          <a:p>
            <a:endParaRPr lang="en-US">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64084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pPr marL="514350" indent="-514350">
              <a:buFont typeface="+mj-lt"/>
              <a:buAutoNum type="arabicPeriod"/>
            </a:pPr>
            <a:r>
              <a:rPr lang="en-US"/>
              <a:t> </a:t>
            </a:r>
            <a:r>
              <a:rPr lang="en-US" err="1"/>
              <a:t>Giới</a:t>
            </a:r>
            <a:r>
              <a:rPr lang="en-US"/>
              <a:t> </a:t>
            </a:r>
            <a:r>
              <a:rPr lang="en-US" err="1"/>
              <a:t>thiệu</a:t>
            </a:r>
            <a:br>
              <a:rPr lang="en-US"/>
            </a:br>
            <a:endParaRPr lang="en-US"/>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4" name="TextBox 3">
            <a:extLst>
              <a:ext uri="{FF2B5EF4-FFF2-40B4-BE49-F238E27FC236}">
                <a16:creationId xmlns:a16="http://schemas.microsoft.com/office/drawing/2014/main" id="{BF4ADC8D-ED75-A0F5-4E91-0FCCC37368A6}"/>
              </a:ext>
            </a:extLst>
          </p:cNvPr>
          <p:cNvSpPr txBox="1"/>
          <p:nvPr/>
        </p:nvSpPr>
        <p:spPr>
          <a:xfrm>
            <a:off x="251927" y="915900"/>
            <a:ext cx="11853264" cy="461665"/>
          </a:xfrm>
          <a:prstGeom prst="rect">
            <a:avLst/>
          </a:prstGeom>
          <a:noFill/>
        </p:spPr>
        <p:txBody>
          <a:bodyPr wrap="square" rtlCol="0">
            <a:spAutoFit/>
          </a:bodyPr>
          <a:lstStyle/>
          <a:p>
            <a:r>
              <a:rPr lang="en-US" sz="2400" b="1"/>
              <a:t>1.2 </a:t>
            </a:r>
            <a:r>
              <a:rPr lang="en-US" sz="2400" b="1" err="1"/>
              <a:t>Giới</a:t>
            </a:r>
            <a:r>
              <a:rPr lang="en-US" sz="2400" b="1"/>
              <a:t> </a:t>
            </a:r>
            <a:r>
              <a:rPr lang="en-US" sz="2400" b="1" err="1"/>
              <a:t>thiệu</a:t>
            </a:r>
            <a:r>
              <a:rPr lang="en-US" sz="2400" b="1"/>
              <a:t> </a:t>
            </a:r>
            <a:r>
              <a:rPr lang="en-US" sz="2400" b="1" err="1"/>
              <a:t>bài</a:t>
            </a:r>
            <a:r>
              <a:rPr lang="en-US" sz="2400" b="1"/>
              <a:t> </a:t>
            </a:r>
            <a:r>
              <a:rPr lang="en-US" sz="2400" b="1" err="1"/>
              <a:t>toán</a:t>
            </a:r>
            <a:endParaRPr lang="en-US" sz="2400" b="1"/>
          </a:p>
        </p:txBody>
      </p:sp>
      <p:sp>
        <p:nvSpPr>
          <p:cNvPr id="7" name="TextBox 6">
            <a:extLst>
              <a:ext uri="{FF2B5EF4-FFF2-40B4-BE49-F238E27FC236}">
                <a16:creationId xmlns:a16="http://schemas.microsoft.com/office/drawing/2014/main" id="{00599D00-5121-44AC-F50C-A4141E8504F3}"/>
              </a:ext>
            </a:extLst>
          </p:cNvPr>
          <p:cNvSpPr txBox="1"/>
          <p:nvPr/>
        </p:nvSpPr>
        <p:spPr>
          <a:xfrm>
            <a:off x="251927" y="1744824"/>
            <a:ext cx="11647784" cy="4159600"/>
          </a:xfrm>
          <a:prstGeom prst="rect">
            <a:avLst/>
          </a:prstGeom>
          <a:noFill/>
        </p:spPr>
        <p:txBody>
          <a:bodyPr wrap="square" rtlCol="0">
            <a:spAutoFit/>
          </a:bodyPr>
          <a:lstStyle/>
          <a:p>
            <a:pPr marL="0" marR="0">
              <a:lnSpc>
                <a:spcPct val="115000"/>
              </a:lnSpc>
              <a:spcAft>
                <a:spcPts val="800"/>
              </a:spcAft>
            </a:pPr>
            <a:r>
              <a:rPr lang="en-US" b="1" kern="100" dirty="0" err="1">
                <a:effectLst/>
                <a:latin typeface="Lato" panose="020F0502020204030203" pitchFamily="34" charset="0"/>
                <a:ea typeface="Lato" panose="020F0502020204030203" pitchFamily="34" charset="0"/>
                <a:cs typeface="Lato" panose="020F0502020204030203" pitchFamily="34" charset="0"/>
              </a:rPr>
              <a:t>Bài</a:t>
            </a:r>
            <a:r>
              <a:rPr lang="en-US" b="1" kern="100" dirty="0">
                <a:effectLst/>
                <a:latin typeface="Lato" panose="020F0502020204030203" pitchFamily="34" charset="0"/>
                <a:ea typeface="Lato" panose="020F0502020204030203" pitchFamily="34" charset="0"/>
                <a:cs typeface="Lato" panose="020F0502020204030203" pitchFamily="34" charset="0"/>
              </a:rPr>
              <a:t> </a:t>
            </a:r>
            <a:r>
              <a:rPr lang="en-US" b="1" kern="100" dirty="0" err="1">
                <a:effectLst/>
                <a:latin typeface="Lato" panose="020F0502020204030203" pitchFamily="34" charset="0"/>
                <a:ea typeface="Lato" panose="020F0502020204030203" pitchFamily="34" charset="0"/>
                <a:cs typeface="Lato" panose="020F0502020204030203" pitchFamily="34" charset="0"/>
              </a:rPr>
              <a:t>toán</a:t>
            </a:r>
            <a:r>
              <a:rPr lang="en-US" b="1" kern="100" dirty="0">
                <a:effectLst/>
                <a:latin typeface="Lato" panose="020F0502020204030203" pitchFamily="34" charset="0"/>
                <a:ea typeface="Lato" panose="020F0502020204030203" pitchFamily="34" charset="0"/>
                <a:cs typeface="Lato" panose="020F0502020204030203" pitchFamily="34" charset="0"/>
              </a:rPr>
              <a:t> </a:t>
            </a:r>
            <a:r>
              <a:rPr lang="en-US" b="1" kern="100" dirty="0" err="1">
                <a:effectLst/>
                <a:latin typeface="Lato" panose="020F0502020204030203" pitchFamily="34" charset="0"/>
                <a:ea typeface="Lato" panose="020F0502020204030203" pitchFamily="34" charset="0"/>
                <a:cs typeface="Lato" panose="020F0502020204030203" pitchFamily="34" charset="0"/>
              </a:rPr>
              <a:t>cần</a:t>
            </a:r>
            <a:r>
              <a:rPr lang="en-US" b="1" kern="100" dirty="0">
                <a:effectLst/>
                <a:latin typeface="Lato" panose="020F0502020204030203" pitchFamily="34" charset="0"/>
                <a:ea typeface="Lato" panose="020F0502020204030203" pitchFamily="34" charset="0"/>
                <a:cs typeface="Lato" panose="020F0502020204030203" pitchFamily="34" charset="0"/>
              </a:rPr>
              <a:t> </a:t>
            </a:r>
            <a:r>
              <a:rPr lang="en-US" b="1" kern="100" dirty="0" err="1">
                <a:effectLst/>
                <a:latin typeface="Lato" panose="020F0502020204030203" pitchFamily="34" charset="0"/>
                <a:ea typeface="Lato" panose="020F0502020204030203" pitchFamily="34" charset="0"/>
                <a:cs typeface="Lato" panose="020F0502020204030203" pitchFamily="34" charset="0"/>
              </a:rPr>
              <a:t>giải</a:t>
            </a:r>
            <a:r>
              <a:rPr lang="en-US" b="1" kern="100" dirty="0">
                <a:effectLst/>
                <a:latin typeface="Lato" panose="020F0502020204030203" pitchFamily="34" charset="0"/>
                <a:ea typeface="Lato" panose="020F0502020204030203" pitchFamily="34" charset="0"/>
                <a:cs typeface="Lato" panose="020F0502020204030203" pitchFamily="34" charset="0"/>
              </a:rPr>
              <a:t> </a:t>
            </a:r>
            <a:r>
              <a:rPr lang="en-US" b="1" kern="100" dirty="0" err="1">
                <a:effectLst/>
                <a:latin typeface="Lato" panose="020F0502020204030203" pitchFamily="34" charset="0"/>
                <a:ea typeface="Lato" panose="020F0502020204030203" pitchFamily="34" charset="0"/>
                <a:cs typeface="Lato" panose="020F0502020204030203" pitchFamily="34" charset="0"/>
              </a:rPr>
              <a:t>quyết</a:t>
            </a:r>
            <a:endParaRPr lang="en-US" kern="100" dirty="0">
              <a:effectLst/>
              <a:latin typeface="Lato" panose="020F0502020204030203" pitchFamily="34" charset="0"/>
              <a:ea typeface="Lato" panose="020F0502020204030203" pitchFamily="34" charset="0"/>
              <a:cs typeface="Lato" panose="020F0502020204030203"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b="1" kern="100" dirty="0" err="1">
                <a:effectLst/>
                <a:latin typeface="Lato" panose="020F0502020204030203" pitchFamily="34" charset="0"/>
                <a:ea typeface="Lato" panose="020F0502020204030203" pitchFamily="34" charset="0"/>
                <a:cs typeface="Lato" panose="020F0502020204030203" pitchFamily="34" charset="0"/>
              </a:rPr>
              <a:t>Đầu</a:t>
            </a:r>
            <a:r>
              <a:rPr lang="en-US" b="1" kern="100" dirty="0">
                <a:effectLst/>
                <a:latin typeface="Lato" panose="020F0502020204030203" pitchFamily="34" charset="0"/>
                <a:ea typeface="Lato" panose="020F0502020204030203" pitchFamily="34" charset="0"/>
                <a:cs typeface="Lato" panose="020F0502020204030203" pitchFamily="34" charset="0"/>
              </a:rPr>
              <a:t> </a:t>
            </a:r>
            <a:r>
              <a:rPr lang="en-US" b="1" kern="100" dirty="0" err="1">
                <a:effectLst/>
                <a:latin typeface="Lato" panose="020F0502020204030203" pitchFamily="34" charset="0"/>
                <a:ea typeface="Lato" panose="020F0502020204030203" pitchFamily="34" charset="0"/>
                <a:cs typeface="Lato" panose="020F0502020204030203" pitchFamily="34" charset="0"/>
              </a:rPr>
              <a:t>vào</a:t>
            </a:r>
            <a:r>
              <a:rPr lang="en-US" b="1" kern="100" dirty="0">
                <a:effectLst/>
                <a:latin typeface="Lato" panose="020F0502020204030203" pitchFamily="34" charset="0"/>
                <a:ea typeface="Lato" panose="020F0502020204030203" pitchFamily="34" charset="0"/>
                <a:cs typeface="Lato" panose="020F0502020204030203" pitchFamily="34" charset="0"/>
              </a:rPr>
              <a:t> (Input):</a:t>
            </a:r>
            <a:endParaRPr lang="en-US" kern="100" dirty="0">
              <a:effectLst/>
              <a:latin typeface="Lato" panose="020F0502020204030203" pitchFamily="34" charset="0"/>
              <a:ea typeface="Lato" panose="020F0502020204030203" pitchFamily="34" charset="0"/>
              <a:cs typeface="Lato" panose="020F0502020204030203" pitchFamily="34"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kern="100" dirty="0" err="1">
                <a:effectLst/>
                <a:latin typeface="Lato" panose="020F0502020204030203" pitchFamily="34" charset="0"/>
                <a:ea typeface="Lato" panose="020F0502020204030203" pitchFamily="34" charset="0"/>
                <a:cs typeface="Lato" panose="020F0502020204030203" pitchFamily="34" charset="0"/>
              </a:rPr>
              <a:t>Tên</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thư</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mục</a:t>
            </a:r>
            <a:r>
              <a:rPr lang="en-US" kern="100" dirty="0">
                <a:effectLst/>
                <a:latin typeface="Lato" panose="020F0502020204030203" pitchFamily="34" charset="0"/>
                <a:ea typeface="Lato" panose="020F0502020204030203" pitchFamily="34" charset="0"/>
                <a:cs typeface="Lato" panose="020F0502020204030203" pitchFamily="34" charset="0"/>
              </a:rPr>
              <a:t>/</a:t>
            </a:r>
            <a:r>
              <a:rPr lang="en-US" kern="100" dirty="0" err="1">
                <a:effectLst/>
                <a:latin typeface="Lato" panose="020F0502020204030203" pitchFamily="34" charset="0"/>
                <a:ea typeface="Lato" panose="020F0502020204030203" pitchFamily="34" charset="0"/>
                <a:cs typeface="Lato" panose="020F0502020204030203" pitchFamily="34" charset="0"/>
              </a:rPr>
              <a:t>tệp</a:t>
            </a:r>
            <a:r>
              <a:rPr lang="en-US" kern="100" dirty="0">
                <a:effectLst/>
                <a:latin typeface="Lato" panose="020F0502020204030203" pitchFamily="34" charset="0"/>
                <a:ea typeface="Lato" panose="020F0502020204030203" pitchFamily="34" charset="0"/>
                <a:cs typeface="Lato" panose="020F0502020204030203" pitchFamily="34" charset="0"/>
              </a:rPr>
              <a:t>.</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kern="100" dirty="0" err="1">
                <a:effectLst/>
                <a:latin typeface="Lato" panose="020F0502020204030203" pitchFamily="34" charset="0"/>
                <a:ea typeface="Lato" panose="020F0502020204030203" pitchFamily="34" charset="0"/>
                <a:cs typeface="Lato" panose="020F0502020204030203" pitchFamily="34" charset="0"/>
              </a:rPr>
              <a:t>Các</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thao</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tác</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cần</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thực</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hiện</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như</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tạo</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sửa</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xóa</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tìm</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kiếm</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hoặc</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hiển</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thị</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thư</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mục</a:t>
            </a:r>
            <a:r>
              <a:rPr lang="en-US" kern="100" dirty="0">
                <a:effectLst/>
                <a:latin typeface="Lato" panose="020F0502020204030203" pitchFamily="34" charset="0"/>
                <a:ea typeface="Lato" panose="020F0502020204030203" pitchFamily="34" charset="0"/>
                <a:cs typeface="Lato" panose="020F0502020204030203" pitchFamily="34" charset="0"/>
              </a:rPr>
              <a:t>/</a:t>
            </a:r>
            <a:r>
              <a:rPr lang="en-US" kern="100" dirty="0" err="1">
                <a:effectLst/>
                <a:latin typeface="Lato" panose="020F0502020204030203" pitchFamily="34" charset="0"/>
                <a:ea typeface="Lato" panose="020F0502020204030203" pitchFamily="34" charset="0"/>
                <a:cs typeface="Lato" panose="020F0502020204030203" pitchFamily="34" charset="0"/>
              </a:rPr>
              <a:t>tệp</a:t>
            </a:r>
            <a:r>
              <a:rPr lang="en-US" kern="100" dirty="0">
                <a:effectLst/>
                <a:latin typeface="Lato" panose="020F0502020204030203" pitchFamily="34" charset="0"/>
                <a:ea typeface="Lato" panose="020F0502020204030203" pitchFamily="34" charset="0"/>
                <a:cs typeface="Lato" panose="020F0502020204030203" pitchFamily="34" charset="0"/>
              </a:rPr>
              <a:t>.</a:t>
            </a:r>
          </a:p>
          <a:p>
            <a:pPr marL="342900" marR="0" lvl="0" indent="-342900">
              <a:lnSpc>
                <a:spcPct val="115000"/>
              </a:lnSpc>
              <a:spcAft>
                <a:spcPts val="800"/>
              </a:spcAft>
              <a:buSzPts val="1000"/>
              <a:buFont typeface="Symbol" panose="05050102010706020507" pitchFamily="18" charset="2"/>
              <a:buChar char=""/>
              <a:tabLst>
                <a:tab pos="457200" algn="l"/>
              </a:tabLst>
            </a:pPr>
            <a:r>
              <a:rPr lang="en-US" b="1" kern="100" dirty="0" err="1">
                <a:effectLst/>
                <a:latin typeface="Lato" panose="020F0502020204030203" pitchFamily="34" charset="0"/>
                <a:ea typeface="Lato" panose="020F0502020204030203" pitchFamily="34" charset="0"/>
                <a:cs typeface="Lato" panose="020F0502020204030203" pitchFamily="34" charset="0"/>
              </a:rPr>
              <a:t>Đầu</a:t>
            </a:r>
            <a:r>
              <a:rPr lang="en-US" b="1" kern="100" dirty="0">
                <a:effectLst/>
                <a:latin typeface="Lato" panose="020F0502020204030203" pitchFamily="34" charset="0"/>
                <a:ea typeface="Lato" panose="020F0502020204030203" pitchFamily="34" charset="0"/>
                <a:cs typeface="Lato" panose="020F0502020204030203" pitchFamily="34" charset="0"/>
              </a:rPr>
              <a:t> </a:t>
            </a:r>
            <a:r>
              <a:rPr lang="en-US" b="1" kern="100" dirty="0" err="1">
                <a:effectLst/>
                <a:latin typeface="Lato" panose="020F0502020204030203" pitchFamily="34" charset="0"/>
                <a:ea typeface="Lato" panose="020F0502020204030203" pitchFamily="34" charset="0"/>
                <a:cs typeface="Lato" panose="020F0502020204030203" pitchFamily="34" charset="0"/>
              </a:rPr>
              <a:t>ra</a:t>
            </a:r>
            <a:r>
              <a:rPr lang="en-US" b="1" kern="100" dirty="0">
                <a:effectLst/>
                <a:latin typeface="Lato" panose="020F0502020204030203" pitchFamily="34" charset="0"/>
                <a:ea typeface="Lato" panose="020F0502020204030203" pitchFamily="34" charset="0"/>
                <a:cs typeface="Lato" panose="020F0502020204030203" pitchFamily="34" charset="0"/>
              </a:rPr>
              <a:t> (Output):</a:t>
            </a:r>
            <a:endParaRPr lang="en-US" kern="100" dirty="0">
              <a:effectLst/>
              <a:latin typeface="Lato" panose="020F0502020204030203" pitchFamily="34" charset="0"/>
              <a:ea typeface="Lato" panose="020F0502020204030203" pitchFamily="34" charset="0"/>
              <a:cs typeface="Lato" panose="020F0502020204030203" pitchFamily="34"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kern="100" dirty="0" err="1">
                <a:effectLst/>
                <a:latin typeface="Lato" panose="020F0502020204030203" pitchFamily="34" charset="0"/>
                <a:ea typeface="Lato" panose="020F0502020204030203" pitchFamily="34" charset="0"/>
                <a:cs typeface="Lato" panose="020F0502020204030203" pitchFamily="34" charset="0"/>
              </a:rPr>
              <a:t>Trạng</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thái</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của</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cây</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thư</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mục</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sau</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khi</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hoàn</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thành</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thao</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tác</a:t>
            </a:r>
            <a:r>
              <a:rPr lang="en-US" kern="100" dirty="0">
                <a:effectLst/>
                <a:latin typeface="Lato" panose="020F0502020204030203" pitchFamily="34" charset="0"/>
                <a:ea typeface="Lato" panose="020F0502020204030203" pitchFamily="34" charset="0"/>
                <a:cs typeface="Lato" panose="020F0502020204030203" pitchFamily="34" charset="0"/>
              </a:rPr>
              <a:t>.</a:t>
            </a:r>
          </a:p>
          <a:p>
            <a:pPr marL="342900" marR="0" lvl="0" indent="-342900">
              <a:lnSpc>
                <a:spcPct val="115000"/>
              </a:lnSpc>
              <a:spcAft>
                <a:spcPts val="800"/>
              </a:spcAft>
              <a:buSzPts val="1000"/>
              <a:buFont typeface="Symbol" panose="05050102010706020507" pitchFamily="18" charset="2"/>
              <a:buChar char=""/>
              <a:tabLst>
                <a:tab pos="457200" algn="l"/>
              </a:tabLst>
            </a:pPr>
            <a:r>
              <a:rPr lang="en-US" b="1" kern="100" dirty="0" err="1">
                <a:effectLst/>
                <a:latin typeface="Lato" panose="020F0502020204030203" pitchFamily="34" charset="0"/>
                <a:ea typeface="Lato" panose="020F0502020204030203" pitchFamily="34" charset="0"/>
                <a:cs typeface="Lato" panose="020F0502020204030203" pitchFamily="34" charset="0"/>
              </a:rPr>
              <a:t>Mục</a:t>
            </a:r>
            <a:r>
              <a:rPr lang="en-US" b="1" kern="100" dirty="0">
                <a:effectLst/>
                <a:latin typeface="Lato" panose="020F0502020204030203" pitchFamily="34" charset="0"/>
                <a:ea typeface="Lato" panose="020F0502020204030203" pitchFamily="34" charset="0"/>
                <a:cs typeface="Lato" panose="020F0502020204030203" pitchFamily="34" charset="0"/>
              </a:rPr>
              <a:t> </a:t>
            </a:r>
            <a:r>
              <a:rPr lang="en-US" b="1" kern="100" dirty="0" err="1">
                <a:effectLst/>
                <a:latin typeface="Lato" panose="020F0502020204030203" pitchFamily="34" charset="0"/>
                <a:ea typeface="Lato" panose="020F0502020204030203" pitchFamily="34" charset="0"/>
                <a:cs typeface="Lato" panose="020F0502020204030203" pitchFamily="34" charset="0"/>
              </a:rPr>
              <a:t>tiêu</a:t>
            </a:r>
            <a:r>
              <a:rPr lang="en-US" b="1" kern="100" dirty="0">
                <a:effectLst/>
                <a:latin typeface="Lato" panose="020F0502020204030203" pitchFamily="34" charset="0"/>
                <a:ea typeface="Lato" panose="020F0502020204030203" pitchFamily="34" charset="0"/>
                <a:cs typeface="Lato" panose="020F0502020204030203" pitchFamily="34" charset="0"/>
              </a:rPr>
              <a:t>:</a:t>
            </a:r>
            <a:endParaRPr lang="en-US" kern="100" dirty="0">
              <a:effectLst/>
              <a:latin typeface="Lato" panose="020F0502020204030203" pitchFamily="34" charset="0"/>
              <a:ea typeface="Lato" panose="020F0502020204030203" pitchFamily="34" charset="0"/>
              <a:cs typeface="Lato" panose="020F0502020204030203" pitchFamily="34"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kern="100" dirty="0" err="1">
                <a:effectLst/>
                <a:latin typeface="Lato" panose="020F0502020204030203" pitchFamily="34" charset="0"/>
                <a:ea typeface="Lato" panose="020F0502020204030203" pitchFamily="34" charset="0"/>
                <a:cs typeface="Lato" panose="020F0502020204030203" pitchFamily="34" charset="0"/>
              </a:rPr>
              <a:t>Xây</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dựng</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hệ</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thống</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quản</a:t>
            </a:r>
            <a:r>
              <a:rPr lang="en-US" kern="100" dirty="0">
                <a:effectLst/>
                <a:latin typeface="Lato" panose="020F0502020204030203" pitchFamily="34" charset="0"/>
                <a:ea typeface="Lato" panose="020F0502020204030203" pitchFamily="34" charset="0"/>
                <a:cs typeface="Lato" panose="020F0502020204030203" pitchFamily="34" charset="0"/>
              </a:rPr>
              <a:t> lý </a:t>
            </a:r>
            <a:r>
              <a:rPr lang="en-US" kern="100" dirty="0" err="1">
                <a:effectLst/>
                <a:latin typeface="Lato" panose="020F0502020204030203" pitchFamily="34" charset="0"/>
                <a:ea typeface="Lato" panose="020F0502020204030203" pitchFamily="34" charset="0"/>
                <a:cs typeface="Lato" panose="020F0502020204030203" pitchFamily="34" charset="0"/>
              </a:rPr>
              <a:t>thư</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mục</a:t>
            </a:r>
            <a:r>
              <a:rPr lang="en-US" kern="100" dirty="0">
                <a:effectLst/>
                <a:latin typeface="Lato" panose="020F0502020204030203" pitchFamily="34" charset="0"/>
                <a:ea typeface="Lato" panose="020F0502020204030203" pitchFamily="34" charset="0"/>
                <a:cs typeface="Lato" panose="020F0502020204030203" pitchFamily="34" charset="0"/>
              </a:rPr>
              <a:t>/</a:t>
            </a:r>
            <a:r>
              <a:rPr lang="en-US" kern="100" dirty="0" err="1">
                <a:effectLst/>
                <a:latin typeface="Lato" panose="020F0502020204030203" pitchFamily="34" charset="0"/>
                <a:ea typeface="Lato" panose="020F0502020204030203" pitchFamily="34" charset="0"/>
                <a:cs typeface="Lato" panose="020F0502020204030203" pitchFamily="34" charset="0"/>
              </a:rPr>
              <a:t>tệp</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dưới</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dạng</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cấu</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trúc</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cây</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thư</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mục</a:t>
            </a:r>
            <a:r>
              <a:rPr lang="en-US" kern="100" dirty="0">
                <a:effectLst/>
                <a:latin typeface="Lato" panose="020F0502020204030203" pitchFamily="34" charset="0"/>
                <a:ea typeface="Lato" panose="020F0502020204030203" pitchFamily="34" charset="0"/>
                <a:cs typeface="Lato" panose="020F0502020204030203" pitchFamily="34" charset="0"/>
              </a:rPr>
              <a:t> (directory tree).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kern="100" dirty="0" err="1">
                <a:effectLst/>
                <a:latin typeface="Lato" panose="020F0502020204030203" pitchFamily="34" charset="0"/>
                <a:ea typeface="Lato" panose="020F0502020204030203" pitchFamily="34" charset="0"/>
                <a:cs typeface="Lato" panose="020F0502020204030203" pitchFamily="34" charset="0"/>
              </a:rPr>
              <a:t>Đảm</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bảo</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giao</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diện</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thân</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thiện</a:t>
            </a:r>
            <a:r>
              <a:rPr lang="en-US" kern="100" dirty="0">
                <a:effectLst/>
                <a:latin typeface="Lato" panose="020F0502020204030203" pitchFamily="34" charset="0"/>
                <a:ea typeface="Lato" panose="020F0502020204030203" pitchFamily="34" charset="0"/>
                <a:cs typeface="Lato" panose="020F0502020204030203" pitchFamily="34" charset="0"/>
              </a:rPr>
              <a:t> qua menu </a:t>
            </a:r>
            <a:r>
              <a:rPr lang="en-US" kern="100" dirty="0" err="1">
                <a:effectLst/>
                <a:latin typeface="Lato" panose="020F0502020204030203" pitchFamily="34" charset="0"/>
                <a:ea typeface="Lato" panose="020F0502020204030203" pitchFamily="34" charset="0"/>
                <a:cs typeface="Lato" panose="020F0502020204030203" pitchFamily="34" charset="0"/>
              </a:rPr>
              <a:t>điều</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khiển</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để</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thực</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hiện</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các</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tác</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vụ</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một</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cách</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dễ</a:t>
            </a:r>
            <a:r>
              <a:rPr lang="en-US" kern="100" dirty="0">
                <a:effectLst/>
                <a:latin typeface="Lato" panose="020F0502020204030203" pitchFamily="34" charset="0"/>
                <a:ea typeface="Lato" panose="020F0502020204030203" pitchFamily="34" charset="0"/>
                <a:cs typeface="Lato" panose="020F0502020204030203" pitchFamily="34" charset="0"/>
              </a:rPr>
              <a:t> </a:t>
            </a:r>
            <a:r>
              <a:rPr lang="en-US" kern="100" dirty="0" err="1">
                <a:effectLst/>
                <a:latin typeface="Lato" panose="020F0502020204030203" pitchFamily="34" charset="0"/>
                <a:ea typeface="Lato" panose="020F0502020204030203" pitchFamily="34" charset="0"/>
                <a:cs typeface="Lato" panose="020F0502020204030203" pitchFamily="34" charset="0"/>
              </a:rPr>
              <a:t>dàng</a:t>
            </a:r>
            <a:r>
              <a:rPr lang="en-US" sz="900" kern="100" dirty="0">
                <a:effectLst/>
                <a:latin typeface="Lato" panose="020F0502020204030203" pitchFamily="34" charset="0"/>
                <a:ea typeface="Lato" panose="020F0502020204030203" pitchFamily="34" charset="0"/>
                <a:cs typeface="Lato" panose="020F0502020204030203" pitchFamily="34" charset="0"/>
              </a:rPr>
              <a:t>.</a:t>
            </a:r>
            <a:endParaRPr lang="en-US" sz="1200" kern="100" dirty="0">
              <a:effectLst/>
              <a:latin typeface="Lato" panose="020F0502020204030203" pitchFamily="34" charset="0"/>
              <a:ea typeface="Lato" panose="020F0502020204030203" pitchFamily="34" charset="0"/>
              <a:cs typeface="Lato" panose="020F0502020204030203" pitchFamily="34" charset="0"/>
            </a:endParaRPr>
          </a:p>
          <a:p>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05952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610220-FBD8-0573-C01C-E5D65FF1C835}"/>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3" name="Title 2">
            <a:extLst>
              <a:ext uri="{FF2B5EF4-FFF2-40B4-BE49-F238E27FC236}">
                <a16:creationId xmlns:a16="http://schemas.microsoft.com/office/drawing/2014/main" id="{C7BEDB9A-C8E0-C64E-E8DE-0175ADC3B78A}"/>
              </a:ext>
            </a:extLst>
          </p:cNvPr>
          <p:cNvSpPr>
            <a:spLocks noGrp="1"/>
          </p:cNvSpPr>
          <p:nvPr>
            <p:ph type="title"/>
          </p:nvPr>
        </p:nvSpPr>
        <p:spPr/>
        <p:txBody>
          <a:bodyPr/>
          <a:lstStyle/>
          <a:p>
            <a:r>
              <a:rPr lang="en-US"/>
              <a:t>1. </a:t>
            </a:r>
            <a:r>
              <a:rPr lang="en-US" err="1"/>
              <a:t>Giới</a:t>
            </a:r>
            <a:r>
              <a:rPr lang="en-US"/>
              <a:t> </a:t>
            </a:r>
            <a:r>
              <a:rPr lang="en-US" err="1"/>
              <a:t>thiệu</a:t>
            </a:r>
            <a:endParaRPr lang="en-US"/>
          </a:p>
        </p:txBody>
      </p:sp>
      <p:sp>
        <p:nvSpPr>
          <p:cNvPr id="10" name="Content Placeholder 9">
            <a:extLst>
              <a:ext uri="{FF2B5EF4-FFF2-40B4-BE49-F238E27FC236}">
                <a16:creationId xmlns:a16="http://schemas.microsoft.com/office/drawing/2014/main" id="{289C79A2-BBD1-B12C-5C3A-36DB2FEB7E98}"/>
              </a:ext>
            </a:extLst>
          </p:cNvPr>
          <p:cNvSpPr>
            <a:spLocks noGrp="1"/>
          </p:cNvSpPr>
          <p:nvPr>
            <p:ph sz="quarter" idx="13"/>
          </p:nvPr>
        </p:nvSpPr>
        <p:spPr/>
        <p:txBody>
          <a:bodyPr/>
          <a:lstStyle/>
          <a:p>
            <a:pPr marL="0" indent="0">
              <a:buNone/>
            </a:pPr>
            <a:r>
              <a:rPr lang="en-US" sz="2400" dirty="0"/>
              <a:t>1.3 </a:t>
            </a:r>
            <a:r>
              <a:rPr lang="en-US" sz="2400" dirty="0" err="1"/>
              <a:t>Bảng</a:t>
            </a:r>
            <a:r>
              <a:rPr lang="en-US" sz="2400" dirty="0"/>
              <a:t> </a:t>
            </a:r>
            <a:r>
              <a:rPr lang="en-US" sz="2400" dirty="0" err="1"/>
              <a:t>Phân</a:t>
            </a:r>
            <a:r>
              <a:rPr lang="en-US" sz="2400" dirty="0"/>
              <a:t> </a:t>
            </a:r>
            <a:r>
              <a:rPr lang="en-US" sz="2400" dirty="0" err="1"/>
              <a:t>công</a:t>
            </a:r>
            <a:r>
              <a:rPr lang="en-US" sz="2400" dirty="0"/>
              <a:t> </a:t>
            </a:r>
            <a:r>
              <a:rPr lang="en-US" sz="2400" dirty="0" err="1"/>
              <a:t>nhiệm</a:t>
            </a:r>
            <a:r>
              <a:rPr lang="en-US" sz="2400" dirty="0"/>
              <a:t> </a:t>
            </a:r>
            <a:r>
              <a:rPr lang="en-US" sz="2400" dirty="0" err="1"/>
              <a:t>vụ</a:t>
            </a:r>
            <a:endParaRPr lang="en-US" sz="2400" dirty="0"/>
          </a:p>
        </p:txBody>
      </p:sp>
      <p:graphicFrame>
        <p:nvGraphicFramePr>
          <p:cNvPr id="12" name="Table 11">
            <a:extLst>
              <a:ext uri="{FF2B5EF4-FFF2-40B4-BE49-F238E27FC236}">
                <a16:creationId xmlns:a16="http://schemas.microsoft.com/office/drawing/2014/main" id="{814DABDE-D3D2-A3F9-088C-99B00B7FEBE4}"/>
              </a:ext>
            </a:extLst>
          </p:cNvPr>
          <p:cNvGraphicFramePr>
            <a:graphicFrameLocks noGrp="1"/>
          </p:cNvGraphicFramePr>
          <p:nvPr>
            <p:extLst>
              <p:ext uri="{D42A27DB-BD31-4B8C-83A1-F6EECF244321}">
                <p14:modId xmlns:p14="http://schemas.microsoft.com/office/powerpoint/2010/main" val="1112848710"/>
              </p:ext>
            </p:extLst>
          </p:nvPr>
        </p:nvGraphicFramePr>
        <p:xfrm>
          <a:off x="653143" y="1851978"/>
          <a:ext cx="11346024" cy="3648139"/>
        </p:xfrm>
        <a:graphic>
          <a:graphicData uri="http://schemas.openxmlformats.org/drawingml/2006/table">
            <a:tbl>
              <a:tblPr firstRow="1" bandRow="1">
                <a:tableStyleId>{5940675A-B579-460E-94D1-54222C63F5DA}</a:tableStyleId>
              </a:tblPr>
              <a:tblGrid>
                <a:gridCol w="2397967">
                  <a:extLst>
                    <a:ext uri="{9D8B030D-6E8A-4147-A177-3AD203B41FA5}">
                      <a16:colId xmlns:a16="http://schemas.microsoft.com/office/drawing/2014/main" val="3415541897"/>
                    </a:ext>
                  </a:extLst>
                </a:gridCol>
                <a:gridCol w="3275045">
                  <a:extLst>
                    <a:ext uri="{9D8B030D-6E8A-4147-A177-3AD203B41FA5}">
                      <a16:colId xmlns:a16="http://schemas.microsoft.com/office/drawing/2014/main" val="1721415651"/>
                    </a:ext>
                  </a:extLst>
                </a:gridCol>
                <a:gridCol w="2836506">
                  <a:extLst>
                    <a:ext uri="{9D8B030D-6E8A-4147-A177-3AD203B41FA5}">
                      <a16:colId xmlns:a16="http://schemas.microsoft.com/office/drawing/2014/main" val="187808135"/>
                    </a:ext>
                  </a:extLst>
                </a:gridCol>
                <a:gridCol w="2836506">
                  <a:extLst>
                    <a:ext uri="{9D8B030D-6E8A-4147-A177-3AD203B41FA5}">
                      <a16:colId xmlns:a16="http://schemas.microsoft.com/office/drawing/2014/main" val="4150599721"/>
                    </a:ext>
                  </a:extLst>
                </a:gridCol>
              </a:tblGrid>
              <a:tr h="370840">
                <a:tc>
                  <a:txBody>
                    <a:bodyPr/>
                    <a:lstStyle/>
                    <a:p>
                      <a:r>
                        <a:rPr lang="en-US" err="1">
                          <a:latin typeface="Lato" panose="020F0502020204030203" pitchFamily="34" charset="0"/>
                          <a:ea typeface="Lato" panose="020F0502020204030203" pitchFamily="34" charset="0"/>
                          <a:cs typeface="Lato" panose="020F0502020204030203" pitchFamily="34" charset="0"/>
                        </a:rPr>
                        <a:t>Tên</a:t>
                      </a:r>
                      <a:endParaRPr lang="en-US">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Nguyễn Văn Nhật </a:t>
                      </a:r>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Trần Quang Khải</a:t>
                      </a:r>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Hoàng Tuấn Khôi</a:t>
                      </a:r>
                    </a:p>
                  </a:txBody>
                  <a:tcPr/>
                </a:tc>
                <a:extLst>
                  <a:ext uri="{0D108BD9-81ED-4DB2-BD59-A6C34878D82A}">
                    <a16:rowId xmlns:a16="http://schemas.microsoft.com/office/drawing/2014/main" val="3508368715"/>
                  </a:ext>
                </a:extLst>
              </a:tr>
              <a:tr h="370840">
                <a:tc>
                  <a:txBody>
                    <a:bodyPr/>
                    <a:lstStyle/>
                    <a:p>
                      <a:r>
                        <a:rPr lang="en-US" dirty="0" err="1">
                          <a:latin typeface="Lato" panose="020F0502020204030203" pitchFamily="34" charset="0"/>
                          <a:ea typeface="Lato" panose="020F0502020204030203" pitchFamily="34" charset="0"/>
                          <a:cs typeface="Lato" panose="020F0502020204030203" pitchFamily="34" charset="0"/>
                        </a:rPr>
                        <a:t>Nhiệm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vụ</a:t>
                      </a:r>
                      <a:endParaRPr lang="en-US" dirty="0">
                        <a:latin typeface="Lato" panose="020F0502020204030203" pitchFamily="34" charset="0"/>
                        <a:ea typeface="Lato" panose="020F0502020204030203" pitchFamily="34" charset="0"/>
                        <a:cs typeface="Lato" panose="020F0502020204030203" pitchFamily="34" charset="0"/>
                      </a:endParaRPr>
                    </a:p>
                  </a:txBody>
                  <a:tcPr/>
                </a:tc>
                <a:tc>
                  <a:txBody>
                    <a:bodyPr/>
                    <a:lstStyle/>
                    <a:p>
                      <a:pPr marL="285750" indent="-285750">
                        <a:buFont typeface="Arial" panose="020B0604020202020204" pitchFamily="34" charset="0"/>
                        <a:buChar char="•"/>
                      </a:pPr>
                      <a:r>
                        <a:rPr lang="en-US" sz="1800" kern="1200">
                          <a:solidFill>
                            <a:schemeClr val="tx1"/>
                          </a:solidFill>
                          <a:effectLst/>
                          <a:latin typeface="Lato" panose="020F0502020204030203" pitchFamily="34" charset="0"/>
                          <a:ea typeface="Lato" panose="020F0502020204030203" pitchFamily="34" charset="0"/>
                          <a:cs typeface="Lato" panose="020F0502020204030203" pitchFamily="34" charset="0"/>
                        </a:rPr>
                        <a:t>Tìm hiểu đề tài </a:t>
                      </a:r>
                    </a:p>
                    <a:p>
                      <a:pPr marL="285750" indent="-285750">
                        <a:buFont typeface="Arial" panose="020B0604020202020204" pitchFamily="34" charset="0"/>
                        <a:buChar char="•"/>
                      </a:pPr>
                      <a:r>
                        <a:rPr lang="en-US" sz="1800" kern="1200">
                          <a:solidFill>
                            <a:schemeClr val="tx1"/>
                          </a:solidFill>
                          <a:effectLst/>
                          <a:latin typeface="Lato" panose="020F0502020204030203" pitchFamily="34" charset="0"/>
                          <a:ea typeface="Lato" panose="020F0502020204030203" pitchFamily="34" charset="0"/>
                          <a:cs typeface="Lato" panose="020F0502020204030203" pitchFamily="34" charset="0"/>
                        </a:rPr>
                        <a:t>Lên ý tưởng</a:t>
                      </a:r>
                    </a:p>
                    <a:p>
                      <a:pPr marL="285750" indent="-285750">
                        <a:buFont typeface="Arial" panose="020B0604020202020204" pitchFamily="34" charset="0"/>
                        <a:buChar char="•"/>
                      </a:pPr>
                      <a:r>
                        <a:rPr lang="en-US" sz="1800" kern="1200">
                          <a:solidFill>
                            <a:schemeClr val="tx1"/>
                          </a:solidFill>
                          <a:effectLst/>
                          <a:latin typeface="Lato" panose="020F0502020204030203" pitchFamily="34" charset="0"/>
                          <a:ea typeface="Lato" panose="020F0502020204030203" pitchFamily="34" charset="0"/>
                          <a:cs typeface="Lato" panose="020F0502020204030203" pitchFamily="34" charset="0"/>
                        </a:rPr>
                        <a:t>Triển khai và cài đặt chương trình-Coder chính</a:t>
                      </a:r>
                    </a:p>
                    <a:p>
                      <a:pPr marL="285750" indent="-285750">
                        <a:buFont typeface="Arial" panose="020B0604020202020204" pitchFamily="34" charset="0"/>
                        <a:buChar char="•"/>
                      </a:pPr>
                      <a:r>
                        <a:rPr lang="en-US" sz="1800" kern="1200">
                          <a:solidFill>
                            <a:schemeClr val="tx1"/>
                          </a:solidFill>
                          <a:effectLst/>
                          <a:latin typeface="Lato" panose="020F0502020204030203" pitchFamily="34" charset="0"/>
                          <a:ea typeface="Lato" panose="020F0502020204030203" pitchFamily="34" charset="0"/>
                          <a:cs typeface="Lato" panose="020F0502020204030203" pitchFamily="34" charset="0"/>
                        </a:rPr>
                        <a:t>Phổ biến kiến thức mới cho nhóm</a:t>
                      </a:r>
                    </a:p>
                    <a:p>
                      <a:pPr marL="285750" indent="-285750">
                        <a:buFont typeface="Arial" panose="020B0604020202020204" pitchFamily="34" charset="0"/>
                        <a:buChar char="•"/>
                      </a:pPr>
                      <a:r>
                        <a:rPr lang="en-US" sz="1800" kern="1200">
                          <a:solidFill>
                            <a:schemeClr val="tx1"/>
                          </a:solidFill>
                          <a:effectLst/>
                          <a:latin typeface="Lato" panose="020F0502020204030203" pitchFamily="34" charset="0"/>
                          <a:ea typeface="Lato" panose="020F0502020204030203" pitchFamily="34" charset="0"/>
                          <a:cs typeface="Lato" panose="020F0502020204030203" pitchFamily="34" charset="0"/>
                        </a:rPr>
                        <a:t>Phát triển sản phẩm</a:t>
                      </a:r>
                    </a:p>
                    <a:p>
                      <a:endParaRPr lang="en-US">
                        <a:latin typeface="Lato" panose="020F0502020204030203" pitchFamily="34" charset="0"/>
                        <a:ea typeface="Lato" panose="020F0502020204030203" pitchFamily="34" charset="0"/>
                        <a:cs typeface="Lato" panose="020F0502020204030203" pitchFamily="34" charset="0"/>
                      </a:endParaRPr>
                    </a:p>
                  </a:txBody>
                  <a:tcPr/>
                </a:tc>
                <a:tc>
                  <a:txBody>
                    <a:bodyPr/>
                    <a:lstStyle/>
                    <a:p>
                      <a:pPr marL="285750" marR="0" indent="-285750">
                        <a:lnSpc>
                          <a:spcPct val="115000"/>
                        </a:lnSpc>
                        <a:spcAft>
                          <a:spcPts val="800"/>
                        </a:spcAft>
                        <a:buFont typeface="Arial" panose="020B0604020202020204" pitchFamily="34" charset="0"/>
                        <a:buChar char="•"/>
                      </a:pPr>
                      <a:r>
                        <a:rPr lang="en-US" sz="1800" kern="100">
                          <a:effectLst/>
                          <a:latin typeface="Lato" panose="020F0502020204030203" pitchFamily="34" charset="0"/>
                          <a:ea typeface="Lato" panose="020F0502020204030203" pitchFamily="34" charset="0"/>
                          <a:cs typeface="Lato" panose="020F0502020204030203" pitchFamily="34" charset="0"/>
                        </a:rPr>
                        <a:t>Tìm hiểu đề tài</a:t>
                      </a:r>
                    </a:p>
                    <a:p>
                      <a:pPr marL="285750" marR="0" lvl="0" indent="-285750">
                        <a:lnSpc>
                          <a:spcPct val="114999"/>
                        </a:lnSpc>
                        <a:spcAft>
                          <a:spcPts val="800"/>
                        </a:spcAft>
                        <a:buFont typeface="Arial" panose="020B0604020202020204" pitchFamily="34" charset="0"/>
                        <a:buChar char="•"/>
                      </a:pPr>
                      <a:r>
                        <a:rPr lang="en-US" sz="1800" kern="100">
                          <a:effectLst/>
                          <a:latin typeface="Lato" panose="020F0502020204030203" pitchFamily="34" charset="0"/>
                          <a:ea typeface="Lato" panose="020F0502020204030203" pitchFamily="34" charset="0"/>
                          <a:cs typeface="Lato" panose="020F0502020204030203" pitchFamily="34" charset="0"/>
                        </a:rPr>
                        <a:t>Lên ý tưởng</a:t>
                      </a:r>
                    </a:p>
                    <a:p>
                      <a:pPr marL="285750" marR="0" indent="-285750">
                        <a:lnSpc>
                          <a:spcPct val="115000"/>
                        </a:lnSpc>
                        <a:spcAft>
                          <a:spcPts val="800"/>
                        </a:spcAft>
                        <a:buFont typeface="Arial" panose="020B0604020202020204" pitchFamily="34" charset="0"/>
                        <a:buChar char="•"/>
                      </a:pPr>
                      <a:r>
                        <a:rPr lang="en-US" sz="1800" kern="100">
                          <a:effectLst/>
                          <a:latin typeface="Lato" panose="020F0502020204030203" pitchFamily="34" charset="0"/>
                          <a:ea typeface="Lato" panose="020F0502020204030203" pitchFamily="34" charset="0"/>
                          <a:cs typeface="Lato" panose="020F0502020204030203" pitchFamily="34" charset="0"/>
                        </a:rPr>
                        <a:t>Triển khai và cài đặt chương trình- Coder phụ</a:t>
                      </a:r>
                    </a:p>
                    <a:p>
                      <a:pPr marL="285750" marR="0" indent="-285750">
                        <a:lnSpc>
                          <a:spcPct val="115000"/>
                        </a:lnSpc>
                        <a:spcAft>
                          <a:spcPts val="800"/>
                        </a:spcAft>
                        <a:buFont typeface="Arial" panose="020B0604020202020204" pitchFamily="34" charset="0"/>
                        <a:buChar char="•"/>
                      </a:pPr>
                      <a:r>
                        <a:rPr lang="en-US" sz="1800" kern="100">
                          <a:effectLst/>
                          <a:latin typeface="Lato" panose="020F0502020204030203" pitchFamily="34" charset="0"/>
                          <a:ea typeface="Lato" panose="020F0502020204030203" pitchFamily="34" charset="0"/>
                          <a:cs typeface="Lato" panose="020F0502020204030203" pitchFamily="34" charset="0"/>
                        </a:rPr>
                        <a:t>Phát triển sản phẩm</a:t>
                      </a:r>
                    </a:p>
                    <a:p>
                      <a:pPr marL="285750" marR="0" indent="-285750">
                        <a:lnSpc>
                          <a:spcPct val="115000"/>
                        </a:lnSpc>
                        <a:spcAft>
                          <a:spcPts val="800"/>
                        </a:spcAft>
                        <a:buFont typeface="Arial" panose="020B0604020202020204" pitchFamily="34" charset="0"/>
                        <a:buChar char="•"/>
                      </a:pPr>
                      <a:r>
                        <a:rPr lang="en-US" sz="1800" kern="100">
                          <a:effectLst/>
                          <a:latin typeface="Lato" panose="020F0502020204030203" pitchFamily="34" charset="0"/>
                          <a:ea typeface="Lato" panose="020F0502020204030203" pitchFamily="34" charset="0"/>
                          <a:cs typeface="Lato" panose="020F0502020204030203" pitchFamily="34" charset="0"/>
                        </a:rPr>
                        <a:t>Làm báo cáo</a:t>
                      </a:r>
                    </a:p>
                    <a:p>
                      <a:pPr marL="0" marR="0">
                        <a:lnSpc>
                          <a:spcPct val="115000"/>
                        </a:lnSpc>
                        <a:spcAft>
                          <a:spcPts val="800"/>
                        </a:spcAft>
                      </a:pPr>
                      <a:endParaRPr lang="en-US" sz="12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285750" indent="-285750">
                        <a:buFont typeface="Arial" panose="020B0604020202020204" pitchFamily="34" charset="0"/>
                        <a:buChar char="•"/>
                      </a:pPr>
                      <a:r>
                        <a:rPr lang="en-US" sz="1800" kern="1200">
                          <a:solidFill>
                            <a:schemeClr val="tx1"/>
                          </a:solidFill>
                          <a:effectLst/>
                          <a:latin typeface="Lato" panose="020F0502020204030203" pitchFamily="34" charset="0"/>
                          <a:ea typeface="Lato" panose="020F0502020204030203" pitchFamily="34" charset="0"/>
                          <a:cs typeface="Lato" panose="020F0502020204030203" pitchFamily="34" charset="0"/>
                        </a:rPr>
                        <a:t>Tìm hiểu đề tài</a:t>
                      </a:r>
                    </a:p>
                    <a:p>
                      <a:pPr marL="285750" lvl="0" indent="-285750">
                        <a:buFont typeface="Arial" panose="020B0604020202020204" pitchFamily="34" charset="0"/>
                        <a:buChar char="•"/>
                      </a:pPr>
                      <a:r>
                        <a:rPr lang="en-US" sz="1800" kern="1200">
                          <a:solidFill>
                            <a:schemeClr val="tx1"/>
                          </a:solidFill>
                          <a:effectLst/>
                          <a:latin typeface="Lato" panose="020F0502020204030203" pitchFamily="34" charset="0"/>
                          <a:ea typeface="Lato" panose="020F0502020204030203" pitchFamily="34" charset="0"/>
                          <a:cs typeface="Lato" panose="020F0502020204030203" pitchFamily="34" charset="0"/>
                        </a:rPr>
                        <a:t>Triển khai và cài đặt chương trình- Coder phụ</a:t>
                      </a:r>
                    </a:p>
                    <a:p>
                      <a:pPr marL="285750" indent="-285750">
                        <a:buFont typeface="Arial" panose="020B0604020202020204" pitchFamily="34" charset="0"/>
                        <a:buChar char="•"/>
                      </a:pPr>
                      <a:r>
                        <a:rPr lang="en-US" sz="1800" kern="1200">
                          <a:solidFill>
                            <a:schemeClr val="tx1"/>
                          </a:solidFill>
                          <a:effectLst/>
                          <a:latin typeface="Lato" panose="020F0502020204030203" pitchFamily="34" charset="0"/>
                          <a:ea typeface="Lato" panose="020F0502020204030203" pitchFamily="34" charset="0"/>
                          <a:cs typeface="Lato" panose="020F0502020204030203" pitchFamily="34" charset="0"/>
                        </a:rPr>
                        <a:t>Phát triển sản phẩm</a:t>
                      </a:r>
                    </a:p>
                    <a:p>
                      <a:pPr marL="285750" indent="-285750">
                        <a:buFont typeface="Arial" panose="020B0604020202020204" pitchFamily="34" charset="0"/>
                        <a:buChar char="•"/>
                      </a:pPr>
                      <a:r>
                        <a:rPr lang="en-US" sz="1800" kern="1200">
                          <a:solidFill>
                            <a:schemeClr val="tx1"/>
                          </a:solidFill>
                          <a:effectLst/>
                          <a:latin typeface="Lato" panose="020F0502020204030203" pitchFamily="34" charset="0"/>
                          <a:ea typeface="Lato" panose="020F0502020204030203" pitchFamily="34" charset="0"/>
                          <a:cs typeface="Lato" panose="020F0502020204030203" pitchFamily="34" charset="0"/>
                        </a:rPr>
                        <a:t>Làm báo cáo</a:t>
                      </a:r>
                    </a:p>
                    <a:p>
                      <a:endParaRPr lang="en-US">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2013871933"/>
                  </a:ext>
                </a:extLst>
              </a:tr>
              <a:tr h="370840">
                <a:tc>
                  <a:txBody>
                    <a:bodyPr/>
                    <a:lstStyle/>
                    <a:p>
                      <a:r>
                        <a:rPr lang="en-US" err="1">
                          <a:latin typeface="Lato" panose="020F0502020204030203" pitchFamily="34" charset="0"/>
                          <a:ea typeface="Lato" panose="020F0502020204030203" pitchFamily="34" charset="0"/>
                          <a:cs typeface="Lato" panose="020F0502020204030203" pitchFamily="34" charset="0"/>
                        </a:rPr>
                        <a:t>Mức</a:t>
                      </a:r>
                      <a:r>
                        <a:rPr lang="en-US">
                          <a:latin typeface="Lato" panose="020F0502020204030203" pitchFamily="34" charset="0"/>
                          <a:ea typeface="Lato" panose="020F0502020204030203" pitchFamily="34" charset="0"/>
                          <a:cs typeface="Lato" panose="020F0502020204030203" pitchFamily="34" charset="0"/>
                        </a:rPr>
                        <a:t> </a:t>
                      </a:r>
                      <a:r>
                        <a:rPr lang="en-US" err="1">
                          <a:latin typeface="Lato" panose="020F0502020204030203" pitchFamily="34" charset="0"/>
                          <a:ea typeface="Lato" panose="020F0502020204030203" pitchFamily="34" charset="0"/>
                          <a:cs typeface="Lato" panose="020F0502020204030203" pitchFamily="34" charset="0"/>
                        </a:rPr>
                        <a:t>độ</a:t>
                      </a:r>
                      <a:r>
                        <a:rPr lang="en-US">
                          <a:latin typeface="Lato" panose="020F0502020204030203" pitchFamily="34" charset="0"/>
                          <a:ea typeface="Lato" panose="020F0502020204030203" pitchFamily="34" charset="0"/>
                          <a:cs typeface="Lato" panose="020F0502020204030203" pitchFamily="34" charset="0"/>
                        </a:rPr>
                        <a:t> </a:t>
                      </a:r>
                      <a:r>
                        <a:rPr lang="en-US" err="1">
                          <a:latin typeface="Lato" panose="020F0502020204030203" pitchFamily="34" charset="0"/>
                          <a:ea typeface="Lato" panose="020F0502020204030203" pitchFamily="34" charset="0"/>
                          <a:cs typeface="Lato" panose="020F0502020204030203" pitchFamily="34" charset="0"/>
                        </a:rPr>
                        <a:t>hoàn</a:t>
                      </a:r>
                      <a:r>
                        <a:rPr lang="en-US">
                          <a:latin typeface="Lato" panose="020F0502020204030203" pitchFamily="34" charset="0"/>
                          <a:ea typeface="Lato" panose="020F0502020204030203" pitchFamily="34" charset="0"/>
                          <a:cs typeface="Lato" panose="020F0502020204030203" pitchFamily="34" charset="0"/>
                        </a:rPr>
                        <a:t> </a:t>
                      </a:r>
                      <a:r>
                        <a:rPr lang="en-US" err="1">
                          <a:latin typeface="Lato" panose="020F0502020204030203" pitchFamily="34" charset="0"/>
                          <a:ea typeface="Lato" panose="020F0502020204030203" pitchFamily="34" charset="0"/>
                          <a:cs typeface="Lato" panose="020F0502020204030203" pitchFamily="34" charset="0"/>
                        </a:rPr>
                        <a:t>thành</a:t>
                      </a:r>
                      <a:endParaRPr lang="en-US">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err="1">
                          <a:latin typeface="Lato" panose="020F0502020204030203" pitchFamily="34" charset="0"/>
                          <a:ea typeface="Lato" panose="020F0502020204030203" pitchFamily="34" charset="0"/>
                          <a:cs typeface="Lato" panose="020F0502020204030203" pitchFamily="34" charset="0"/>
                        </a:rPr>
                        <a:t>Đã</a:t>
                      </a:r>
                      <a:r>
                        <a:rPr lang="en-US">
                          <a:latin typeface="Lato" panose="020F0502020204030203" pitchFamily="34" charset="0"/>
                          <a:ea typeface="Lato" panose="020F0502020204030203" pitchFamily="34" charset="0"/>
                          <a:cs typeface="Lato" panose="020F0502020204030203" pitchFamily="34" charset="0"/>
                        </a:rPr>
                        <a:t> </a:t>
                      </a:r>
                      <a:r>
                        <a:rPr lang="en-US" err="1">
                          <a:latin typeface="Lato" panose="020F0502020204030203" pitchFamily="34" charset="0"/>
                          <a:ea typeface="Lato" panose="020F0502020204030203" pitchFamily="34" charset="0"/>
                          <a:cs typeface="Lato" panose="020F0502020204030203" pitchFamily="34" charset="0"/>
                        </a:rPr>
                        <a:t>hoàn</a:t>
                      </a:r>
                      <a:r>
                        <a:rPr lang="en-US">
                          <a:latin typeface="Lato" panose="020F0502020204030203" pitchFamily="34" charset="0"/>
                          <a:ea typeface="Lato" panose="020F0502020204030203" pitchFamily="34" charset="0"/>
                          <a:cs typeface="Lato" panose="020F0502020204030203" pitchFamily="34" charset="0"/>
                        </a:rPr>
                        <a:t> </a:t>
                      </a:r>
                      <a:r>
                        <a:rPr lang="en-US" err="1">
                          <a:latin typeface="Lato" panose="020F0502020204030203" pitchFamily="34" charset="0"/>
                          <a:ea typeface="Lato" panose="020F0502020204030203" pitchFamily="34" charset="0"/>
                          <a:cs typeface="Lato" panose="020F0502020204030203" pitchFamily="34" charset="0"/>
                        </a:rPr>
                        <a:t>thành</a:t>
                      </a:r>
                      <a:endParaRPr lang="en-US">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err="1">
                          <a:latin typeface="Lato" panose="020F0502020204030203" pitchFamily="34" charset="0"/>
                          <a:ea typeface="Lato" panose="020F0502020204030203" pitchFamily="34" charset="0"/>
                          <a:cs typeface="Lato" panose="020F0502020204030203" pitchFamily="34" charset="0"/>
                        </a:rPr>
                        <a:t>Đã</a:t>
                      </a:r>
                      <a:r>
                        <a:rPr lang="en-US">
                          <a:latin typeface="Lato" panose="020F0502020204030203" pitchFamily="34" charset="0"/>
                          <a:ea typeface="Lato" panose="020F0502020204030203" pitchFamily="34" charset="0"/>
                          <a:cs typeface="Lato" panose="020F0502020204030203" pitchFamily="34" charset="0"/>
                        </a:rPr>
                        <a:t> </a:t>
                      </a:r>
                      <a:r>
                        <a:rPr lang="en-US" err="1">
                          <a:latin typeface="Lato" panose="020F0502020204030203" pitchFamily="34" charset="0"/>
                          <a:ea typeface="Lato" panose="020F0502020204030203" pitchFamily="34" charset="0"/>
                          <a:cs typeface="Lato" panose="020F0502020204030203" pitchFamily="34" charset="0"/>
                        </a:rPr>
                        <a:t>hoàn</a:t>
                      </a:r>
                      <a:r>
                        <a:rPr lang="en-US">
                          <a:latin typeface="Lato" panose="020F0502020204030203" pitchFamily="34" charset="0"/>
                          <a:ea typeface="Lato" panose="020F0502020204030203" pitchFamily="34" charset="0"/>
                          <a:cs typeface="Lato" panose="020F0502020204030203" pitchFamily="34" charset="0"/>
                        </a:rPr>
                        <a:t> </a:t>
                      </a:r>
                      <a:r>
                        <a:rPr lang="en-US" err="1">
                          <a:latin typeface="Lato" panose="020F0502020204030203" pitchFamily="34" charset="0"/>
                          <a:ea typeface="Lato" panose="020F0502020204030203" pitchFamily="34" charset="0"/>
                          <a:cs typeface="Lato" panose="020F0502020204030203" pitchFamily="34" charset="0"/>
                        </a:rPr>
                        <a:t>thành</a:t>
                      </a:r>
                      <a:endParaRPr lang="en-US">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dirty="0" err="1">
                          <a:latin typeface="Lato" panose="020F0502020204030203" pitchFamily="34" charset="0"/>
                          <a:ea typeface="Lato" panose="020F0502020204030203" pitchFamily="34" charset="0"/>
                          <a:cs typeface="Lato" panose="020F0502020204030203" pitchFamily="34" charset="0"/>
                        </a:rPr>
                        <a:t>Đã</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hoàn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thành</a:t>
                      </a:r>
                      <a:endParaRPr lang="en-US"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4220377896"/>
                  </a:ext>
                </a:extLst>
              </a:tr>
            </a:tbl>
          </a:graphicData>
        </a:graphic>
      </p:graphicFrame>
    </p:spTree>
    <p:extLst>
      <p:ext uri="{BB962C8B-B14F-4D97-AF65-F5344CB8AC3E}">
        <p14:creationId xmlns:p14="http://schemas.microsoft.com/office/powerpoint/2010/main" val="1030707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06613-0965-07D5-9210-CBAC113B1A62}"/>
              </a:ext>
            </a:extLst>
          </p:cNvPr>
          <p:cNvSpPr>
            <a:spLocks noGrp="1"/>
          </p:cNvSpPr>
          <p:nvPr>
            <p:ph type="title"/>
          </p:nvPr>
        </p:nvSpPr>
        <p:spPr>
          <a:xfrm>
            <a:off x="0" y="121232"/>
            <a:ext cx="11514528" cy="436098"/>
          </a:xfrm>
        </p:spPr>
        <p:txBody>
          <a:bodyPr/>
          <a:lstStyle/>
          <a:p>
            <a:r>
              <a:rPr lang="en-US"/>
              <a:t>2. </a:t>
            </a:r>
            <a:r>
              <a:rPr lang="en-US" err="1"/>
              <a:t>Phương</a:t>
            </a:r>
            <a:r>
              <a:rPr lang="en-US"/>
              <a:t> </a:t>
            </a:r>
            <a:r>
              <a:rPr lang="en-US" err="1"/>
              <a:t>pháp</a:t>
            </a:r>
            <a:r>
              <a:rPr lang="en-US"/>
              <a:t> </a:t>
            </a:r>
            <a:r>
              <a:rPr lang="en-US" err="1"/>
              <a:t>thực</a:t>
            </a:r>
            <a:r>
              <a:rPr lang="en-US"/>
              <a:t> </a:t>
            </a:r>
            <a:r>
              <a:rPr lang="en-US" err="1"/>
              <a:t>hiện</a:t>
            </a:r>
            <a:endParaRPr lang="en-US"/>
          </a:p>
        </p:txBody>
      </p:sp>
      <p:sp>
        <p:nvSpPr>
          <p:cNvPr id="4" name="Slide Number Placeholder 3">
            <a:extLst>
              <a:ext uri="{FF2B5EF4-FFF2-40B4-BE49-F238E27FC236}">
                <a16:creationId xmlns:a16="http://schemas.microsoft.com/office/drawing/2014/main" id="{AAA09F6E-F959-F3D6-3629-3CFF25E5EDAF}"/>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9" name="TextBox 8">
            <a:extLst>
              <a:ext uri="{FF2B5EF4-FFF2-40B4-BE49-F238E27FC236}">
                <a16:creationId xmlns:a16="http://schemas.microsoft.com/office/drawing/2014/main" id="{7A60997C-0C4E-879F-D8B3-D8F66DA44E49}"/>
              </a:ext>
            </a:extLst>
          </p:cNvPr>
          <p:cNvSpPr txBox="1"/>
          <p:nvPr/>
        </p:nvSpPr>
        <p:spPr>
          <a:xfrm>
            <a:off x="229880" y="794075"/>
            <a:ext cx="11753737" cy="461665"/>
          </a:xfrm>
          <a:prstGeom prst="rect">
            <a:avLst/>
          </a:prstGeom>
          <a:noFill/>
        </p:spPr>
        <p:txBody>
          <a:bodyPr wrap="square" rtlCol="0">
            <a:spAutoFit/>
          </a:bodyPr>
          <a:lstStyle/>
          <a:p>
            <a:r>
              <a:rPr lang="en-US" sz="2400" b="1"/>
              <a:t>2.1 </a:t>
            </a:r>
            <a:r>
              <a:rPr lang="en-US" sz="2400" b="1" err="1"/>
              <a:t>Cấu</a:t>
            </a:r>
            <a:r>
              <a:rPr lang="en-US" sz="2400" b="1"/>
              <a:t> </a:t>
            </a:r>
            <a:r>
              <a:rPr lang="en-US" sz="2400" b="1" err="1"/>
              <a:t>trúc</a:t>
            </a:r>
            <a:r>
              <a:rPr lang="en-US" sz="2400" b="1"/>
              <a:t> </a:t>
            </a:r>
            <a:r>
              <a:rPr lang="en-US" sz="2400" b="1" err="1"/>
              <a:t>dữ</a:t>
            </a:r>
            <a:r>
              <a:rPr lang="en-US" sz="2400" b="1"/>
              <a:t> </a:t>
            </a:r>
            <a:r>
              <a:rPr lang="en-US" sz="2400" b="1" err="1"/>
              <a:t>liệu</a:t>
            </a:r>
            <a:r>
              <a:rPr lang="en-US" sz="2400" b="1"/>
              <a:t> </a:t>
            </a:r>
            <a:r>
              <a:rPr lang="en-US" sz="2400" b="1" err="1"/>
              <a:t>được</a:t>
            </a:r>
            <a:r>
              <a:rPr lang="en-US" sz="2400" b="1"/>
              <a:t> </a:t>
            </a:r>
            <a:r>
              <a:rPr lang="en-US" sz="2400" b="1" err="1"/>
              <a:t>sử</a:t>
            </a:r>
            <a:r>
              <a:rPr lang="en-US" sz="2400" b="1"/>
              <a:t> </a:t>
            </a:r>
            <a:r>
              <a:rPr lang="en-US" sz="2400" b="1" err="1"/>
              <a:t>dụng</a:t>
            </a:r>
            <a:endParaRPr lang="en-US" sz="2400" b="1"/>
          </a:p>
        </p:txBody>
      </p:sp>
      <p:sp>
        <p:nvSpPr>
          <p:cNvPr id="10" name="TextBox 9">
            <a:extLst>
              <a:ext uri="{FF2B5EF4-FFF2-40B4-BE49-F238E27FC236}">
                <a16:creationId xmlns:a16="http://schemas.microsoft.com/office/drawing/2014/main" id="{0ACB1521-F6CF-2038-4DC8-FF527ADA2E58}"/>
              </a:ext>
            </a:extLst>
          </p:cNvPr>
          <p:cNvSpPr txBox="1"/>
          <p:nvPr/>
        </p:nvSpPr>
        <p:spPr>
          <a:xfrm>
            <a:off x="257870" y="1255740"/>
            <a:ext cx="5757264" cy="4339650"/>
          </a:xfrm>
          <a:prstGeom prst="rect">
            <a:avLst/>
          </a:prstGeom>
          <a:noFill/>
        </p:spPr>
        <p:txBody>
          <a:bodyPr wrap="square" rtlCol="0">
            <a:spAutoFit/>
          </a:bodyPr>
          <a:lstStyle/>
          <a:p>
            <a:pPr marL="285750" indent="-285750">
              <a:buFont typeface="Wingdings" panose="05000000000000000000" pitchFamily="2" charset="2"/>
              <a:buChar char="v"/>
            </a:pPr>
            <a:r>
              <a:rPr lang="en-US" b="1" dirty="0" err="1">
                <a:latin typeface="Lato" panose="020F0502020204030203" pitchFamily="34" charset="0"/>
                <a:ea typeface="Lato" panose="020F0502020204030203" pitchFamily="34" charset="0"/>
                <a:cs typeface="Lato" panose="020F0502020204030203" pitchFamily="34" charset="0"/>
              </a:rPr>
              <a:t>Cây</a:t>
            </a:r>
            <a:endParaRPr lang="en-US" b="1" dirty="0">
              <a:latin typeface="Lato" panose="020F0502020204030203" pitchFamily="34" charset="0"/>
              <a:ea typeface="Lato" panose="020F0502020204030203" pitchFamily="34" charset="0"/>
              <a:cs typeface="Lato" panose="020F0502020204030203" pitchFamily="34" charset="0"/>
            </a:endParaRPr>
          </a:p>
          <a:p>
            <a:r>
              <a:rPr lang="vi-VN" sz="1600" dirty="0">
                <a:latin typeface="Lato" panose="020F0502020204030203" pitchFamily="34" charset="0"/>
                <a:ea typeface="Lato" panose="020F0502020204030203" pitchFamily="34" charset="0"/>
                <a:cs typeface="Lato" panose="020F0502020204030203" pitchFamily="34" charset="0"/>
              </a:rPr>
              <a:t>Trong chương trình, cấu trúc cây được sử dụng để mô phỏng một hệ thống quản lý thư mục và tệp. Lựa chọn cây tổng quát có nhiều lợi ích phù hợp với bài toán:</a:t>
            </a:r>
            <a:endParaRPr lang="en-US" sz="1600" dirty="0">
              <a:latin typeface="Lato" panose="020F0502020204030203" pitchFamily="34" charset="0"/>
              <a:ea typeface="Lato" panose="020F0502020204030203" pitchFamily="34" charset="0"/>
              <a:cs typeface="Lato" panose="020F0502020204030203" pitchFamily="34" charset="0"/>
            </a:endParaRPr>
          </a:p>
          <a:p>
            <a:endParaRPr lang="vi-VN" sz="1600" dirty="0">
              <a:latin typeface="Lato" panose="020F0502020204030203" pitchFamily="34" charset="0"/>
              <a:ea typeface="Lato" panose="020F0502020204030203" pitchFamily="34" charset="0"/>
              <a:cs typeface="Lato" panose="020F0502020204030203" pitchFamily="34" charset="0"/>
            </a:endParaRPr>
          </a:p>
          <a:p>
            <a:pPr marL="285750" indent="-285750">
              <a:buFont typeface="Wingdings" panose="05000000000000000000" pitchFamily="2" charset="2"/>
              <a:buChar char="Ø"/>
            </a:pPr>
            <a:r>
              <a:rPr lang="vi-VN" sz="1600" dirty="0">
                <a:latin typeface="Lato" panose="020F0502020204030203" pitchFamily="34" charset="0"/>
                <a:ea typeface="Lato" panose="020F0502020204030203" pitchFamily="34" charset="0"/>
                <a:cs typeface="Lato" panose="020F0502020204030203" pitchFamily="34" charset="0"/>
              </a:rPr>
              <a:t>Mô phỏng hệ thống phân cấp tự nhiên</a:t>
            </a:r>
          </a:p>
          <a:p>
            <a:pPr marL="285750" indent="-285750">
              <a:buFont typeface="Arial" panose="020B0604020202020204" pitchFamily="34" charset="0"/>
              <a:buChar char="•"/>
            </a:pPr>
            <a:r>
              <a:rPr lang="vi-VN" sz="1600" dirty="0">
                <a:latin typeface="Lato" panose="020F0502020204030203" pitchFamily="34" charset="0"/>
                <a:ea typeface="Lato" panose="020F0502020204030203" pitchFamily="34" charset="0"/>
                <a:cs typeface="Lato" panose="020F0502020204030203" pitchFamily="34" charset="0"/>
              </a:rPr>
              <a:t>Các thư mục và tệp trong máy tính vốn được tổ chức phân cấp.</a:t>
            </a:r>
          </a:p>
          <a:p>
            <a:r>
              <a:rPr lang="vi-VN" sz="1600" dirty="0">
                <a:latin typeface="Lato" panose="020F0502020204030203" pitchFamily="34" charset="0"/>
                <a:ea typeface="Lato" panose="020F0502020204030203" pitchFamily="34" charset="0"/>
                <a:cs typeface="Lato" panose="020F0502020204030203" pitchFamily="34" charset="0"/>
              </a:rPr>
              <a:t>Cây tổng quát cho phép biểu diễn trực tiếp mối quan hệ cha-con giữa các thư mục và tệp</a:t>
            </a:r>
            <a:endParaRPr lang="en-US" sz="1600" dirty="0">
              <a:latin typeface="Lato" panose="020F0502020204030203" pitchFamily="34" charset="0"/>
              <a:ea typeface="Lato" panose="020F0502020204030203" pitchFamily="34" charset="0"/>
              <a:cs typeface="Lato" panose="020F0502020204030203" pitchFamily="34" charset="0"/>
            </a:endParaRPr>
          </a:p>
          <a:p>
            <a:endParaRPr lang="vi-VN" sz="1600" dirty="0">
              <a:latin typeface="Lato" panose="020F0502020204030203" pitchFamily="34" charset="0"/>
              <a:ea typeface="Lato" panose="020F0502020204030203" pitchFamily="34" charset="0"/>
              <a:cs typeface="Lato" panose="020F0502020204030203" pitchFamily="34" charset="0"/>
            </a:endParaRPr>
          </a:p>
          <a:p>
            <a:pPr marL="285750" indent="-285750">
              <a:buFont typeface="Wingdings" panose="05000000000000000000" pitchFamily="2" charset="2"/>
              <a:buChar char="Ø"/>
            </a:pPr>
            <a:r>
              <a:rPr lang="vi-VN" sz="1600" dirty="0">
                <a:latin typeface="Lato" panose="020F0502020204030203" pitchFamily="34" charset="0"/>
                <a:ea typeface="Lato" panose="020F0502020204030203" pitchFamily="34" charset="0"/>
                <a:cs typeface="Lato" panose="020F0502020204030203" pitchFamily="34" charset="0"/>
              </a:rPr>
              <a:t> Khả năng mở rộng</a:t>
            </a:r>
          </a:p>
          <a:p>
            <a:pPr marL="285750" indent="-285750">
              <a:buFont typeface="Arial" panose="020B0604020202020204" pitchFamily="34" charset="0"/>
              <a:buChar char="•"/>
            </a:pPr>
            <a:r>
              <a:rPr lang="en-US" sz="1600" dirty="0">
                <a:latin typeface="Lato" panose="020F0502020204030203" pitchFamily="34" charset="0"/>
                <a:ea typeface="Lato" panose="020F0502020204030203" pitchFamily="34" charset="0"/>
                <a:cs typeface="Lato" panose="020F0502020204030203" pitchFamily="34" charset="0"/>
              </a:rPr>
              <a:t>M</a:t>
            </a:r>
            <a:r>
              <a:rPr lang="vi-VN" sz="1600" dirty="0">
                <a:latin typeface="Lato" panose="020F0502020204030203" pitchFamily="34" charset="0"/>
                <a:ea typeface="Lato" panose="020F0502020204030203" pitchFamily="34" charset="0"/>
                <a:cs typeface="Lato" panose="020F0502020204030203" pitchFamily="34" charset="0"/>
              </a:rPr>
              <a:t>ột node trong cây có thể có nhiều con, giúp mô phỏng số lượng thư mục con hoặc tệp trong một thư mục bất kỳ.</a:t>
            </a:r>
          </a:p>
          <a:p>
            <a:pPr marL="285750" indent="-285750">
              <a:buFont typeface="Arial" panose="020B0604020202020204" pitchFamily="34" charset="0"/>
              <a:buChar char="•"/>
            </a:pPr>
            <a:r>
              <a:rPr lang="vi-VN" sz="1600" dirty="0">
                <a:latin typeface="Lato" panose="020F0502020204030203" pitchFamily="34" charset="0"/>
                <a:ea typeface="Lato" panose="020F0502020204030203" pitchFamily="34" charset="0"/>
                <a:cs typeface="Lato" panose="020F0502020204030203" pitchFamily="34" charset="0"/>
              </a:rPr>
              <a:t>Cấu trúc cây phù hợp với bài toán quản lý dữ liệu có kích thước động, không giới hạn số lượng thư mục và tệp.</a:t>
            </a:r>
          </a:p>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B6E2710B-4518-09EA-E542-8440D59C6AEE}"/>
              </a:ext>
            </a:extLst>
          </p:cNvPr>
          <p:cNvSpPr txBox="1"/>
          <p:nvPr/>
        </p:nvSpPr>
        <p:spPr>
          <a:xfrm>
            <a:off x="6416489" y="1255740"/>
            <a:ext cx="5256521" cy="3785652"/>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Ø"/>
            </a:pPr>
            <a:r>
              <a:rPr lang="vi-VN" sz="1600" dirty="0">
                <a:latin typeface="Lato" panose="020F0502020204030203" pitchFamily="34" charset="0"/>
                <a:ea typeface="Lato" panose="020F0502020204030203" pitchFamily="34" charset="0"/>
                <a:cs typeface="Lato" panose="020F0502020204030203" pitchFamily="34" charset="0"/>
              </a:rPr>
              <a:t>Dễ dàng thao tác và tổ chức dữ liệu</a:t>
            </a:r>
            <a:endParaRPr lang="en-US">
              <a:latin typeface="Lato" panose="020F0502020204030203" pitchFamily="34" charset="0"/>
              <a:ea typeface="Lato" panose="020F0502020204030203" pitchFamily="34" charset="0"/>
              <a:cs typeface="Lato" panose="020F0502020204030203" pitchFamily="34" charset="0"/>
            </a:endParaRPr>
          </a:p>
          <a:p>
            <a:r>
              <a:rPr lang="vi-VN" sz="1600" dirty="0">
                <a:latin typeface="Lato" panose="020F0502020204030203" pitchFamily="34" charset="0"/>
                <a:ea typeface="Lato" panose="020F0502020204030203" pitchFamily="34" charset="0"/>
                <a:cs typeface="Lato" panose="020F0502020204030203" pitchFamily="34" charset="0"/>
              </a:rPr>
              <a:t> Cấu trúc cây cho phép thực hiện dễ dàng các thao tác cơ bản:</a:t>
            </a:r>
            <a:r>
              <a:rPr lang="en-US" sz="1600" dirty="0">
                <a:latin typeface="Lato" panose="020F0502020204030203" pitchFamily="34" charset="0"/>
                <a:ea typeface="Lato" panose="020F0502020204030203" pitchFamily="34" charset="0"/>
                <a:cs typeface="Lato" panose="020F0502020204030203" pitchFamily="34" charset="0"/>
              </a:rPr>
              <a:t> </a:t>
            </a:r>
            <a:r>
              <a:rPr lang="vi-VN" sz="1600" dirty="0">
                <a:latin typeface="Lato" panose="020F0502020204030203" pitchFamily="34" charset="0"/>
                <a:ea typeface="Lato" panose="020F0502020204030203" pitchFamily="34" charset="0"/>
                <a:cs typeface="Lato" panose="020F0502020204030203" pitchFamily="34" charset="0"/>
              </a:rPr>
              <a:t>thêm </a:t>
            </a:r>
            <a:r>
              <a:rPr lang="vi-VN" sz="1600" dirty="0" err="1">
                <a:latin typeface="Lato" panose="020F0502020204030203" pitchFamily="34" charset="0"/>
                <a:ea typeface="Lato" panose="020F0502020204030203" pitchFamily="34" charset="0"/>
                <a:cs typeface="Lato" panose="020F0502020204030203" pitchFamily="34" charset="0"/>
              </a:rPr>
              <a:t>node</a:t>
            </a:r>
            <a:r>
              <a:rPr lang="en-US" sz="1600" dirty="0">
                <a:latin typeface="Lato" panose="020F0502020204030203" pitchFamily="34" charset="0"/>
                <a:ea typeface="Lato" panose="020F0502020204030203" pitchFamily="34" charset="0"/>
                <a:cs typeface="Lato" panose="020F0502020204030203" pitchFamily="34" charset="0"/>
              </a:rPr>
              <a:t>,</a:t>
            </a:r>
            <a:r>
              <a:rPr lang="vi-VN" sz="1600" dirty="0">
                <a:latin typeface="Lato" panose="020F0502020204030203" pitchFamily="34" charset="0"/>
                <a:ea typeface="Lato" panose="020F0502020204030203" pitchFamily="34" charset="0"/>
                <a:cs typeface="Lato" panose="020F0502020204030203" pitchFamily="34" charset="0"/>
              </a:rPr>
              <a:t> xóa </a:t>
            </a:r>
            <a:r>
              <a:rPr lang="vi-VN" sz="1600" dirty="0" err="1">
                <a:latin typeface="Lato" panose="020F0502020204030203" pitchFamily="34" charset="0"/>
                <a:ea typeface="Lato" panose="020F0502020204030203" pitchFamily="34" charset="0"/>
                <a:cs typeface="Lato" panose="020F0502020204030203" pitchFamily="34" charset="0"/>
              </a:rPr>
              <a:t>node</a:t>
            </a:r>
            <a:r>
              <a:rPr lang="en-US" sz="1600" dirty="0">
                <a:latin typeface="Lato" panose="020F0502020204030203" pitchFamily="34" charset="0"/>
                <a:ea typeface="Lato" panose="020F0502020204030203" pitchFamily="34" charset="0"/>
                <a:cs typeface="Lato" panose="020F0502020204030203" pitchFamily="34" charset="0"/>
              </a:rPr>
              <a:t>,</a:t>
            </a:r>
            <a:r>
              <a:rPr lang="vi-VN" sz="1600" dirty="0">
                <a:latin typeface="Lato" panose="020F0502020204030203" pitchFamily="34" charset="0"/>
                <a:ea typeface="Lato" panose="020F0502020204030203" pitchFamily="34" charset="0"/>
                <a:cs typeface="Lato" panose="020F0502020204030203" pitchFamily="34" charset="0"/>
              </a:rPr>
              <a:t> tìm kiếm </a:t>
            </a:r>
            <a:r>
              <a:rPr lang="vi-VN" sz="1600" dirty="0" err="1">
                <a:latin typeface="Lato" panose="020F0502020204030203" pitchFamily="34" charset="0"/>
                <a:ea typeface="Lato" panose="020F0502020204030203" pitchFamily="34" charset="0"/>
                <a:cs typeface="Lato" panose="020F0502020204030203" pitchFamily="34" charset="0"/>
              </a:rPr>
              <a:t>node</a:t>
            </a:r>
            <a:r>
              <a:rPr lang="en-US" sz="1600" dirty="0">
                <a:latin typeface="Lato" panose="020F0502020204030203" pitchFamily="34" charset="0"/>
                <a:ea typeface="Lato" panose="020F0502020204030203" pitchFamily="34" charset="0"/>
                <a:cs typeface="Lato" panose="020F0502020204030203" pitchFamily="34" charset="0"/>
              </a:rPr>
              <a:t>,</a:t>
            </a:r>
            <a:r>
              <a:rPr lang="vi-VN" sz="1600" dirty="0">
                <a:latin typeface="Lato" panose="020F0502020204030203" pitchFamily="34" charset="0"/>
                <a:ea typeface="Lato" panose="020F0502020204030203" pitchFamily="34" charset="0"/>
                <a:cs typeface="Lato" panose="020F0502020204030203" pitchFamily="34" charset="0"/>
              </a:rPr>
              <a:t> hiển thị cây</a:t>
            </a:r>
            <a:r>
              <a:rPr lang="en-US" sz="1400" dirty="0">
                <a:latin typeface="Lato" panose="020F0502020204030203" pitchFamily="34" charset="0"/>
                <a:ea typeface="Lato" panose="020F0502020204030203" pitchFamily="34" charset="0"/>
                <a:cs typeface="Lato" panose="020F0502020204030203" pitchFamily="34" charset="0"/>
              </a:rPr>
              <a:t>.</a:t>
            </a:r>
          </a:p>
          <a:p>
            <a:endParaRPr lang="en-US" sz="1600">
              <a:latin typeface="Lato" panose="020F0502020204030203" pitchFamily="34" charset="0"/>
              <a:ea typeface="Lato" panose="020F0502020204030203" pitchFamily="34" charset="0"/>
              <a:cs typeface="Lato" panose="020F0502020204030203" pitchFamily="34" charset="0"/>
            </a:endParaRPr>
          </a:p>
          <a:p>
            <a:pPr marL="285750" indent="-285750">
              <a:buFont typeface="Wingdings" panose="05000000000000000000" pitchFamily="2" charset="2"/>
              <a:buChar char="Ø"/>
            </a:pPr>
            <a:r>
              <a:rPr lang="vi-VN" sz="1600" dirty="0">
                <a:latin typeface="Lato" panose="020F0502020204030203" pitchFamily="34" charset="0"/>
                <a:ea typeface="Lato" panose="020F0502020204030203" pitchFamily="34" charset="0"/>
                <a:cs typeface="Lato" panose="020F0502020204030203" pitchFamily="34" charset="0"/>
              </a:rPr>
              <a:t>Hiệu quả lưu trữ </a:t>
            </a:r>
            <a:endParaRPr lang="en-US" sz="1600" dirty="0">
              <a:latin typeface="Lato" panose="020F0502020204030203" pitchFamily="34" charset="0"/>
              <a:ea typeface="Lato" panose="020F0502020204030203" pitchFamily="34" charset="0"/>
              <a:cs typeface="Lato" panose="020F0502020204030203" pitchFamily="34" charset="0"/>
            </a:endParaRPr>
          </a:p>
          <a:p>
            <a:r>
              <a:rPr lang="vi-VN" sz="1600" dirty="0">
                <a:latin typeface="Lato" panose="020F0502020204030203" pitchFamily="34" charset="0"/>
                <a:ea typeface="Lato" panose="020F0502020204030203" pitchFamily="34" charset="0"/>
                <a:cs typeface="Lato" panose="020F0502020204030203" pitchFamily="34" charset="0"/>
              </a:rPr>
              <a:t> Sử dụng cây </a:t>
            </a:r>
            <a:r>
              <a:rPr lang="en-US" sz="1600" dirty="0" err="1">
                <a:latin typeface="Lato" panose="020F0502020204030203" pitchFamily="34" charset="0"/>
                <a:ea typeface="Lato" panose="020F0502020204030203" pitchFamily="34" charset="0"/>
                <a:cs typeface="Lato" panose="020F0502020204030203" pitchFamily="34" charset="0"/>
              </a:rPr>
              <a:t>gi</a:t>
            </a:r>
            <a:r>
              <a:rPr lang="vi-VN" sz="1600" dirty="0">
                <a:latin typeface="Lato" panose="020F0502020204030203" pitchFamily="34" charset="0"/>
                <a:ea typeface="Lato" panose="020F0502020204030203" pitchFamily="34" charset="0"/>
                <a:cs typeface="Lato" panose="020F0502020204030203" pitchFamily="34" charset="0"/>
              </a:rPr>
              <a:t>úp tiết kiệm bộ nhớ bằng cách cấp phát động thông qua danh sách liên kết. </a:t>
            </a:r>
            <a:endParaRPr lang="en-US" sz="1600" dirty="0">
              <a:latin typeface="Lato" panose="020F0502020204030203" pitchFamily="34" charset="0"/>
              <a:ea typeface="Lato" panose="020F0502020204030203" pitchFamily="34" charset="0"/>
              <a:cs typeface="Lato" panose="020F0502020204030203" pitchFamily="34" charset="0"/>
            </a:endParaRPr>
          </a:p>
          <a:p>
            <a:endParaRPr lang="vi-VN" sz="1600">
              <a:latin typeface="Lato" panose="020F0502020204030203" pitchFamily="34" charset="0"/>
              <a:ea typeface="Lato" panose="020F0502020204030203" pitchFamily="34" charset="0"/>
              <a:cs typeface="Lato" panose="020F0502020204030203" pitchFamily="34" charset="0"/>
            </a:endParaRPr>
          </a:p>
          <a:p>
            <a:pPr marL="285750" indent="-285750">
              <a:buFont typeface="Wingdings" panose="05000000000000000000" pitchFamily="2" charset="2"/>
              <a:buChar char="Ø"/>
            </a:pPr>
            <a:r>
              <a:rPr lang="vi-VN" sz="1600" dirty="0">
                <a:latin typeface="Lato" panose="020F0502020204030203" pitchFamily="34" charset="0"/>
                <a:ea typeface="Lato" panose="020F0502020204030203" pitchFamily="34" charset="0"/>
                <a:cs typeface="Lato" panose="020F0502020204030203" pitchFamily="34" charset="0"/>
              </a:rPr>
              <a:t>Tổ chức </a:t>
            </a:r>
            <a:r>
              <a:rPr lang="vi-VN" sz="1600" err="1">
                <a:latin typeface="Lato" panose="020F0502020204030203" pitchFamily="34" charset="0"/>
                <a:ea typeface="Lato" panose="020F0502020204030203" pitchFamily="34" charset="0"/>
                <a:cs typeface="Lato" panose="020F0502020204030203" pitchFamily="34" charset="0"/>
              </a:rPr>
              <a:t>logic</a:t>
            </a:r>
            <a:r>
              <a:rPr lang="vi-VN" sz="1600" dirty="0">
                <a:latin typeface="Lato" panose="020F0502020204030203" pitchFamily="34" charset="0"/>
                <a:ea typeface="Lato" panose="020F0502020204030203" pitchFamily="34" charset="0"/>
                <a:cs typeface="Lato" panose="020F0502020204030203" pitchFamily="34" charset="0"/>
              </a:rPr>
              <a:t> và thân thiện</a:t>
            </a:r>
          </a:p>
          <a:p>
            <a:r>
              <a:rPr lang="vi-VN" sz="1600" dirty="0">
                <a:latin typeface="Lato" panose="020F0502020204030203" pitchFamily="34" charset="0"/>
                <a:ea typeface="Lato" panose="020F0502020204030203" pitchFamily="34" charset="0"/>
                <a:cs typeface="Lato" panose="020F0502020204030203" pitchFamily="34" charset="0"/>
              </a:rPr>
              <a:t> Khi tổ chức hệ thống quản lý tệp, cây cung cấp cái nhìn </a:t>
            </a:r>
            <a:r>
              <a:rPr lang="vi-VN" sz="1600" dirty="0" err="1">
                <a:latin typeface="Lato" panose="020F0502020204030203" pitchFamily="34" charset="0"/>
                <a:ea typeface="Lato" panose="020F0502020204030203" pitchFamily="34" charset="0"/>
                <a:cs typeface="Lato" panose="020F0502020204030203" pitchFamily="34" charset="0"/>
              </a:rPr>
              <a:t>logic</a:t>
            </a:r>
            <a:r>
              <a:rPr lang="vi-VN" sz="1600" dirty="0">
                <a:latin typeface="Lato" panose="020F0502020204030203" pitchFamily="34" charset="0"/>
                <a:ea typeface="Lato" panose="020F0502020204030203" pitchFamily="34" charset="0"/>
                <a:cs typeface="Lato" panose="020F0502020204030203" pitchFamily="34" charset="0"/>
              </a:rPr>
              <a:t>, trực quan cho người dùng:</a:t>
            </a:r>
          </a:p>
          <a:p>
            <a:r>
              <a:rPr lang="vi-VN" sz="1600" dirty="0">
                <a:latin typeface="Lato" panose="020F0502020204030203" pitchFamily="34" charset="0"/>
                <a:ea typeface="Lato" panose="020F0502020204030203" pitchFamily="34" charset="0"/>
                <a:cs typeface="Lato" panose="020F0502020204030203" pitchFamily="34" charset="0"/>
              </a:rPr>
              <a:t> Các thư mục con được hiển thị dưới thư mục cha.</a:t>
            </a:r>
          </a:p>
          <a:p>
            <a:r>
              <a:rPr lang="vi-VN" sz="1600" dirty="0">
                <a:latin typeface="Lato" panose="020F0502020204030203" pitchFamily="34" charset="0"/>
                <a:ea typeface="Lato" panose="020F0502020204030203" pitchFamily="34" charset="0"/>
                <a:cs typeface="Lato" panose="020F0502020204030203" pitchFamily="34" charset="0"/>
              </a:rPr>
              <a:t>Sắp xếp tuần tự theo thứ tự ngang cấp.</a:t>
            </a:r>
          </a:p>
          <a:p>
            <a:endParaRPr lang="vi-VN" sz="160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757629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5E0E7-D9EA-2116-8D48-C15EFAB51F41}"/>
              </a:ext>
            </a:extLst>
          </p:cNvPr>
          <p:cNvSpPr>
            <a:spLocks noGrp="1"/>
          </p:cNvSpPr>
          <p:nvPr>
            <p:ph type="title"/>
          </p:nvPr>
        </p:nvSpPr>
        <p:spPr/>
        <p:txBody>
          <a:bodyPr/>
          <a:lstStyle/>
          <a:p>
            <a:r>
              <a:rPr lang="en-US"/>
              <a:t>2. </a:t>
            </a:r>
            <a:r>
              <a:rPr lang="en-US" err="1"/>
              <a:t>Phương</a:t>
            </a:r>
            <a:r>
              <a:rPr lang="en-US"/>
              <a:t> </a:t>
            </a:r>
            <a:r>
              <a:rPr lang="en-US" err="1"/>
              <a:t>pháp</a:t>
            </a:r>
            <a:r>
              <a:rPr lang="en-US"/>
              <a:t> </a:t>
            </a:r>
            <a:r>
              <a:rPr lang="en-US" err="1"/>
              <a:t>thực</a:t>
            </a:r>
            <a:r>
              <a:rPr lang="en-US"/>
              <a:t> </a:t>
            </a:r>
            <a:r>
              <a:rPr lang="en-US" err="1"/>
              <a:t>hiện</a:t>
            </a:r>
            <a:endParaRPr lang="en-US"/>
          </a:p>
        </p:txBody>
      </p:sp>
      <p:sp>
        <p:nvSpPr>
          <p:cNvPr id="4" name="Slide Number Placeholder 3">
            <a:extLst>
              <a:ext uri="{FF2B5EF4-FFF2-40B4-BE49-F238E27FC236}">
                <a16:creationId xmlns:a16="http://schemas.microsoft.com/office/drawing/2014/main" id="{3546336F-3AC3-316E-7ACB-8243A3C2C5F5}"/>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5" name="TextBox 4">
            <a:extLst>
              <a:ext uri="{FF2B5EF4-FFF2-40B4-BE49-F238E27FC236}">
                <a16:creationId xmlns:a16="http://schemas.microsoft.com/office/drawing/2014/main" id="{2F66D7E4-130B-4E3C-046D-3BC6667A824C}"/>
              </a:ext>
            </a:extLst>
          </p:cNvPr>
          <p:cNvSpPr txBox="1"/>
          <p:nvPr/>
        </p:nvSpPr>
        <p:spPr>
          <a:xfrm>
            <a:off x="229880" y="794075"/>
            <a:ext cx="11753737" cy="461665"/>
          </a:xfrm>
          <a:prstGeom prst="rect">
            <a:avLst/>
          </a:prstGeom>
          <a:noFill/>
        </p:spPr>
        <p:txBody>
          <a:bodyPr wrap="square" rtlCol="0">
            <a:spAutoFit/>
          </a:bodyPr>
          <a:lstStyle/>
          <a:p>
            <a:r>
              <a:rPr lang="en-US" sz="2400" b="1"/>
              <a:t>2.1 </a:t>
            </a:r>
            <a:r>
              <a:rPr lang="en-US" sz="2400" b="1" err="1"/>
              <a:t>Cấu</a:t>
            </a:r>
            <a:r>
              <a:rPr lang="en-US" sz="2400" b="1"/>
              <a:t> </a:t>
            </a:r>
            <a:r>
              <a:rPr lang="en-US" sz="2400" b="1" err="1"/>
              <a:t>trúc</a:t>
            </a:r>
            <a:r>
              <a:rPr lang="en-US" sz="2400" b="1"/>
              <a:t> </a:t>
            </a:r>
            <a:r>
              <a:rPr lang="en-US" sz="2400" b="1" err="1"/>
              <a:t>dữ</a:t>
            </a:r>
            <a:r>
              <a:rPr lang="en-US" sz="2400" b="1"/>
              <a:t> </a:t>
            </a:r>
            <a:r>
              <a:rPr lang="en-US" sz="2400" b="1" err="1"/>
              <a:t>liệu</a:t>
            </a:r>
            <a:r>
              <a:rPr lang="en-US" sz="2400" b="1"/>
              <a:t> </a:t>
            </a:r>
            <a:r>
              <a:rPr lang="en-US" sz="2400" b="1" err="1"/>
              <a:t>được</a:t>
            </a:r>
            <a:r>
              <a:rPr lang="en-US" sz="2400" b="1"/>
              <a:t> </a:t>
            </a:r>
            <a:r>
              <a:rPr lang="en-US" sz="2400" b="1" err="1"/>
              <a:t>sử</a:t>
            </a:r>
            <a:r>
              <a:rPr lang="en-US" sz="2400" b="1"/>
              <a:t> </a:t>
            </a:r>
            <a:r>
              <a:rPr lang="en-US" sz="2400" b="1" err="1"/>
              <a:t>dụng</a:t>
            </a:r>
            <a:endParaRPr lang="en-US" sz="2400" b="1"/>
          </a:p>
        </p:txBody>
      </p:sp>
      <p:sp>
        <p:nvSpPr>
          <p:cNvPr id="6" name="TextBox 5">
            <a:extLst>
              <a:ext uri="{FF2B5EF4-FFF2-40B4-BE49-F238E27FC236}">
                <a16:creationId xmlns:a16="http://schemas.microsoft.com/office/drawing/2014/main" id="{BAB8634B-7542-35BF-DCFE-D5DC8A68AE8F}"/>
              </a:ext>
            </a:extLst>
          </p:cNvPr>
          <p:cNvSpPr txBox="1"/>
          <p:nvPr/>
        </p:nvSpPr>
        <p:spPr>
          <a:xfrm>
            <a:off x="338736" y="1255740"/>
            <a:ext cx="5980922" cy="3693319"/>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v"/>
            </a:pPr>
            <a:r>
              <a:rPr lang="en-US" b="1" dirty="0">
                <a:latin typeface="Lato"/>
                <a:ea typeface="Lato"/>
                <a:cs typeface="Lato"/>
              </a:rPr>
              <a:t>Linked list </a:t>
            </a:r>
          </a:p>
          <a:p>
            <a:r>
              <a:rPr lang="vi-VN" dirty="0">
                <a:latin typeface="Lato"/>
                <a:ea typeface="Lato"/>
                <a:cs typeface="Lato"/>
              </a:rPr>
              <a:t>Trong chương trình, </a:t>
            </a:r>
            <a:r>
              <a:rPr lang="vi-VN" dirty="0" err="1">
                <a:latin typeface="Lato"/>
                <a:ea typeface="Lato"/>
                <a:cs typeface="Lato"/>
              </a:rPr>
              <a:t>linked</a:t>
            </a:r>
            <a:r>
              <a:rPr lang="vi-VN" dirty="0">
                <a:latin typeface="Lato"/>
                <a:ea typeface="Lato"/>
                <a:cs typeface="Lato"/>
              </a:rPr>
              <a:t> </a:t>
            </a:r>
            <a:r>
              <a:rPr lang="vi-VN" dirty="0" err="1">
                <a:latin typeface="Lato"/>
                <a:ea typeface="Lato"/>
                <a:cs typeface="Lato"/>
              </a:rPr>
              <a:t>list</a:t>
            </a:r>
            <a:r>
              <a:rPr lang="vi-VN" dirty="0">
                <a:latin typeface="Lato"/>
                <a:ea typeface="Lato"/>
                <a:cs typeface="Lato"/>
              </a:rPr>
              <a:t> được sử dụng để quản lý các </a:t>
            </a:r>
            <a:r>
              <a:rPr lang="vi-VN" dirty="0" err="1">
                <a:latin typeface="Lato"/>
                <a:ea typeface="Lato"/>
                <a:cs typeface="Lato"/>
              </a:rPr>
              <a:t>node</a:t>
            </a:r>
            <a:r>
              <a:rPr lang="vi-VN" dirty="0">
                <a:latin typeface="Lato"/>
                <a:ea typeface="Lato"/>
                <a:cs typeface="Lato"/>
              </a:rPr>
              <a:t> anh em (</a:t>
            </a:r>
            <a:r>
              <a:rPr lang="vi-VN" dirty="0" err="1">
                <a:latin typeface="Lato"/>
                <a:ea typeface="Lato"/>
                <a:cs typeface="Lato"/>
              </a:rPr>
              <a:t>sibling</a:t>
            </a:r>
            <a:r>
              <a:rPr lang="vi-VN" dirty="0">
                <a:latin typeface="Lato"/>
                <a:ea typeface="Lato"/>
                <a:cs typeface="Lato"/>
              </a:rPr>
              <a:t>) trong cây tổng quát. Cách tổ chức này có nhiều ưu điểm quan trọng:</a:t>
            </a:r>
          </a:p>
          <a:p>
            <a:r>
              <a:rPr lang="vi-VN" dirty="0">
                <a:latin typeface="Lato"/>
                <a:ea typeface="Lato"/>
                <a:cs typeface="Lato"/>
              </a:rPr>
              <a:t>1. Tổ chức dữ liệu linh hoạt</a:t>
            </a:r>
          </a:p>
          <a:p>
            <a:r>
              <a:rPr lang="vi-VN" dirty="0">
                <a:latin typeface="Lato"/>
                <a:ea typeface="Lato"/>
                <a:cs typeface="Lato"/>
              </a:rPr>
              <a:t>•Mỗi </a:t>
            </a:r>
            <a:r>
              <a:rPr lang="vi-VN" dirty="0" err="1">
                <a:latin typeface="Lato"/>
                <a:ea typeface="Lato"/>
                <a:cs typeface="Lato"/>
              </a:rPr>
              <a:t>node</a:t>
            </a:r>
            <a:r>
              <a:rPr lang="vi-VN" dirty="0">
                <a:latin typeface="Lato"/>
                <a:ea typeface="Lato"/>
                <a:cs typeface="Lato"/>
              </a:rPr>
              <a:t> trong cây có thể có nhiều anh em ngang cấp:</a:t>
            </a:r>
          </a:p>
          <a:p>
            <a:endParaRPr lang="en-US" dirty="0">
              <a:latin typeface="Lato" panose="020F0502020204030203" pitchFamily="34" charset="0"/>
              <a:ea typeface="Lato" panose="020F0502020204030203" pitchFamily="34" charset="0"/>
              <a:cs typeface="Lato" panose="020F0502020204030203" pitchFamily="34" charset="0"/>
            </a:endParaRPr>
          </a:p>
          <a:p>
            <a:r>
              <a:rPr lang="vi-VN" dirty="0">
                <a:latin typeface="Lato"/>
                <a:ea typeface="Lato"/>
                <a:cs typeface="Lato"/>
              </a:rPr>
              <a:t>2. Hiệu quả quản lý bộ nhớ</a:t>
            </a:r>
          </a:p>
          <a:p>
            <a:r>
              <a:rPr lang="vi-VN" dirty="0">
                <a:latin typeface="Lato"/>
                <a:ea typeface="Lato"/>
                <a:cs typeface="Lato"/>
              </a:rPr>
              <a:t>•</a:t>
            </a:r>
            <a:r>
              <a:rPr lang="vi-VN" dirty="0" err="1">
                <a:latin typeface="Lato"/>
                <a:ea typeface="Lato"/>
                <a:cs typeface="Lato"/>
              </a:rPr>
              <a:t>Linked</a:t>
            </a:r>
            <a:r>
              <a:rPr lang="vi-VN" dirty="0">
                <a:latin typeface="Lato"/>
                <a:ea typeface="Lato"/>
                <a:cs typeface="Lato"/>
              </a:rPr>
              <a:t> </a:t>
            </a:r>
            <a:r>
              <a:rPr lang="vi-VN" dirty="0" err="1">
                <a:latin typeface="Lato"/>
                <a:ea typeface="Lato"/>
                <a:cs typeface="Lato"/>
              </a:rPr>
              <a:t>list</a:t>
            </a:r>
            <a:r>
              <a:rPr lang="vi-VN" dirty="0">
                <a:latin typeface="Lato"/>
                <a:ea typeface="Lato"/>
                <a:cs typeface="Lato"/>
              </a:rPr>
              <a:t> cấp phát bộ nhớ động, giúp tiết kiệm không gian so với các cấu trúc tĩnh như mảng.</a:t>
            </a:r>
          </a:p>
          <a:p>
            <a:r>
              <a:rPr lang="vi-VN" dirty="0">
                <a:latin typeface="Lato"/>
                <a:ea typeface="Lato"/>
                <a:cs typeface="Lato"/>
              </a:rPr>
              <a:t>•Chỉ sử dụng bộ nhớ khi có dữ liệu thực tế, hạn chế tình trạng lãng phí khi chưa biết số lượng phần tử.</a:t>
            </a:r>
          </a:p>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79880CEF-32DD-5FDE-1DF0-36996EFBBDC7}"/>
              </a:ext>
            </a:extLst>
          </p:cNvPr>
          <p:cNvSpPr txBox="1"/>
          <p:nvPr/>
        </p:nvSpPr>
        <p:spPr>
          <a:xfrm>
            <a:off x="6973354" y="1274382"/>
            <a:ext cx="4879910" cy="4524315"/>
          </a:xfrm>
          <a:prstGeom prst="rect">
            <a:avLst/>
          </a:prstGeom>
          <a:noFill/>
        </p:spPr>
        <p:txBody>
          <a:bodyPr wrap="square" lIns="91440" tIns="45720" rIns="91440" bIns="45720" rtlCol="0" anchor="t">
            <a:spAutoFit/>
          </a:bodyPr>
          <a:lstStyle/>
          <a:p>
            <a:r>
              <a:rPr lang="vi-VN" dirty="0">
                <a:latin typeface="Lato"/>
                <a:ea typeface="Lato"/>
                <a:cs typeface="Lato"/>
              </a:rPr>
              <a:t>3. Dễ dàng thao tác thêm/xóa </a:t>
            </a:r>
            <a:r>
              <a:rPr lang="vi-VN" dirty="0" err="1">
                <a:latin typeface="Lato"/>
                <a:ea typeface="Lato"/>
                <a:cs typeface="Lato"/>
              </a:rPr>
              <a:t>node</a:t>
            </a:r>
            <a:endParaRPr lang="en-US" dirty="0" err="1">
              <a:latin typeface="Lato"/>
              <a:ea typeface="Lato"/>
              <a:cs typeface="Lato"/>
            </a:endParaRPr>
          </a:p>
          <a:p>
            <a:endParaRPr lang="vi-VN" dirty="0">
              <a:latin typeface="Lato" panose="020F0502020204030203" pitchFamily="34" charset="0"/>
              <a:ea typeface="Lato" panose="020F0502020204030203" pitchFamily="34" charset="0"/>
              <a:cs typeface="Lato" panose="020F0502020204030203" pitchFamily="34" charset="0"/>
            </a:endParaRPr>
          </a:p>
          <a:p>
            <a:r>
              <a:rPr lang="vi-VN" dirty="0">
                <a:latin typeface="Lato"/>
                <a:ea typeface="Lato"/>
                <a:cs typeface="Lato"/>
              </a:rPr>
              <a:t>4. Đáp ứng tốt nhu cầu của cây tổng quát</a:t>
            </a:r>
          </a:p>
          <a:p>
            <a:r>
              <a:rPr lang="vi-VN" dirty="0">
                <a:latin typeface="Lato"/>
                <a:ea typeface="Lato"/>
                <a:cs typeface="Lato"/>
              </a:rPr>
              <a:t>•Liên kết anh em (</a:t>
            </a:r>
            <a:r>
              <a:rPr lang="vi-VN" dirty="0" err="1">
                <a:latin typeface="Lato"/>
                <a:ea typeface="Lato"/>
                <a:cs typeface="Lato"/>
              </a:rPr>
              <a:t>sibling</a:t>
            </a:r>
            <a:r>
              <a:rPr lang="vi-VN" dirty="0">
                <a:latin typeface="Lato"/>
                <a:ea typeface="Lato"/>
                <a:cs typeface="Lato"/>
              </a:rPr>
              <a:t>) giúp tổ chức các </a:t>
            </a:r>
            <a:r>
              <a:rPr lang="vi-VN" dirty="0" err="1">
                <a:latin typeface="Lato"/>
                <a:ea typeface="Lato"/>
                <a:cs typeface="Lato"/>
              </a:rPr>
              <a:t>node</a:t>
            </a:r>
            <a:r>
              <a:rPr lang="vi-VN" dirty="0">
                <a:latin typeface="Lato"/>
                <a:ea typeface="Lato"/>
                <a:cs typeface="Lato"/>
              </a:rPr>
              <a:t> con của cùng một </a:t>
            </a:r>
            <a:r>
              <a:rPr lang="vi-VN" dirty="0" err="1">
                <a:latin typeface="Lato"/>
                <a:ea typeface="Lato"/>
                <a:cs typeface="Lato"/>
              </a:rPr>
              <a:t>node</a:t>
            </a:r>
            <a:r>
              <a:rPr lang="vi-VN" dirty="0">
                <a:latin typeface="Lato"/>
                <a:ea typeface="Lato"/>
                <a:cs typeface="Lato"/>
              </a:rPr>
              <a:t> cha trong cấu trúc cây một cách tự nhiên.</a:t>
            </a:r>
          </a:p>
          <a:p>
            <a:endParaRPr lang="vi-VN" dirty="0">
              <a:latin typeface="Lato" panose="020F0502020204030203" pitchFamily="34" charset="0"/>
              <a:ea typeface="Lato" panose="020F0502020204030203" pitchFamily="34" charset="0"/>
              <a:cs typeface="Lato" panose="020F0502020204030203" pitchFamily="34" charset="0"/>
            </a:endParaRPr>
          </a:p>
          <a:p>
            <a:r>
              <a:rPr lang="vi-VN" dirty="0">
                <a:latin typeface="Lato"/>
                <a:ea typeface="Lato"/>
                <a:cs typeface="Lato"/>
              </a:rPr>
              <a:t>5. Giảm chi phí xử lý cho các thao tác tìm kiếm hoặc hiển thị</a:t>
            </a:r>
          </a:p>
          <a:p>
            <a:r>
              <a:rPr lang="vi-VN" dirty="0">
                <a:latin typeface="Lato"/>
                <a:ea typeface="Lato"/>
                <a:cs typeface="Lato"/>
              </a:rPr>
              <a:t>•Duyệt qua các </a:t>
            </a:r>
            <a:r>
              <a:rPr lang="vi-VN" dirty="0" err="1">
                <a:latin typeface="Lato"/>
                <a:ea typeface="Lato"/>
                <a:cs typeface="Lato"/>
              </a:rPr>
              <a:t>node</a:t>
            </a:r>
            <a:r>
              <a:rPr lang="vi-VN" dirty="0">
                <a:latin typeface="Lato"/>
                <a:ea typeface="Lato"/>
                <a:cs typeface="Lato"/>
              </a:rPr>
              <a:t> ngang cấp hoặc hiển thị thông tin thư mục được thực hiện đơn giản bằng cách di chuyển qua con trỏ </a:t>
            </a:r>
            <a:r>
              <a:rPr lang="vi-VN" dirty="0" err="1">
                <a:latin typeface="Lato"/>
                <a:ea typeface="Lato"/>
                <a:cs typeface="Lato"/>
              </a:rPr>
              <a:t>sibling</a:t>
            </a:r>
            <a:r>
              <a:rPr lang="vi-VN" dirty="0">
                <a:latin typeface="Lato"/>
                <a:ea typeface="Lato"/>
                <a:cs typeface="Lato"/>
              </a:rPr>
              <a:t>.</a:t>
            </a:r>
          </a:p>
          <a:p>
            <a:r>
              <a:rPr lang="vi-VN" dirty="0">
                <a:latin typeface="Lato"/>
                <a:ea typeface="Lato"/>
                <a:cs typeface="Lato"/>
              </a:rPr>
              <a:t>•Khi tổ chức trong </a:t>
            </a:r>
            <a:r>
              <a:rPr lang="vi-VN" dirty="0" err="1">
                <a:latin typeface="Lato"/>
                <a:ea typeface="Lato"/>
                <a:cs typeface="Lato"/>
              </a:rPr>
              <a:t>linked</a:t>
            </a:r>
            <a:r>
              <a:rPr lang="vi-VN" dirty="0">
                <a:latin typeface="Lato"/>
                <a:ea typeface="Lato"/>
                <a:cs typeface="Lato"/>
              </a:rPr>
              <a:t> </a:t>
            </a:r>
            <a:r>
              <a:rPr lang="vi-VN" dirty="0" err="1">
                <a:latin typeface="Lato"/>
                <a:ea typeface="Lato"/>
                <a:cs typeface="Lato"/>
              </a:rPr>
              <a:t>list</a:t>
            </a:r>
            <a:r>
              <a:rPr lang="vi-VN" dirty="0">
                <a:latin typeface="Lato"/>
                <a:ea typeface="Lato"/>
                <a:cs typeface="Lato"/>
              </a:rPr>
              <a:t>, các thao tác duyệt anh em hoàn toàn độc lập với cấu trúc con của từng </a:t>
            </a:r>
            <a:r>
              <a:rPr lang="vi-VN" dirty="0" err="1">
                <a:latin typeface="Lato"/>
                <a:ea typeface="Lato"/>
                <a:cs typeface="Lato"/>
              </a:rPr>
              <a:t>node</a:t>
            </a:r>
            <a:r>
              <a:rPr lang="vi-VN" dirty="0">
                <a:latin typeface="Lato"/>
                <a:ea typeface="Lato"/>
                <a:cs typeface="Lato"/>
              </a:rPr>
              <a:t>, giúp quản lý hệ thống cây thư mục dễ dàng hơn.</a:t>
            </a:r>
          </a:p>
        </p:txBody>
      </p:sp>
    </p:spTree>
    <p:extLst>
      <p:ext uri="{BB962C8B-B14F-4D97-AF65-F5344CB8AC3E}">
        <p14:creationId xmlns:p14="http://schemas.microsoft.com/office/powerpoint/2010/main" val="2524126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2AC6D-5C33-F380-A570-196E2AB5E4A8}"/>
              </a:ext>
            </a:extLst>
          </p:cNvPr>
          <p:cNvSpPr>
            <a:spLocks noGrp="1"/>
          </p:cNvSpPr>
          <p:nvPr>
            <p:ph type="title"/>
          </p:nvPr>
        </p:nvSpPr>
        <p:spPr/>
        <p:txBody>
          <a:bodyPr/>
          <a:lstStyle/>
          <a:p>
            <a:r>
              <a:rPr lang="en-US"/>
              <a:t>2. </a:t>
            </a:r>
            <a:r>
              <a:rPr lang="en-US" err="1"/>
              <a:t>Phương</a:t>
            </a:r>
            <a:r>
              <a:rPr lang="en-US"/>
              <a:t> </a:t>
            </a:r>
            <a:r>
              <a:rPr lang="en-US" err="1"/>
              <a:t>pháp</a:t>
            </a:r>
            <a:r>
              <a:rPr lang="en-US"/>
              <a:t> </a:t>
            </a:r>
            <a:r>
              <a:rPr lang="en-US" err="1"/>
              <a:t>thực</a:t>
            </a:r>
            <a:r>
              <a:rPr lang="en-US"/>
              <a:t> </a:t>
            </a:r>
            <a:r>
              <a:rPr lang="en-US" err="1"/>
              <a:t>hiện</a:t>
            </a:r>
            <a:endParaRPr lang="en-US"/>
          </a:p>
        </p:txBody>
      </p:sp>
      <p:sp>
        <p:nvSpPr>
          <p:cNvPr id="3" name="Text Placeholder 2">
            <a:extLst>
              <a:ext uri="{FF2B5EF4-FFF2-40B4-BE49-F238E27FC236}">
                <a16:creationId xmlns:a16="http://schemas.microsoft.com/office/drawing/2014/main" id="{D3978E4C-B073-07CB-C3D8-EB71CD644A38}"/>
              </a:ext>
            </a:extLst>
          </p:cNvPr>
          <p:cNvSpPr>
            <a:spLocks noGrp="1"/>
          </p:cNvSpPr>
          <p:nvPr>
            <p:ph type="body" sz="quarter" idx="13"/>
          </p:nvPr>
        </p:nvSpPr>
        <p:spPr>
          <a:xfrm>
            <a:off x="338736" y="1438255"/>
            <a:ext cx="7080297" cy="581686"/>
          </a:xfrm>
        </p:spPr>
        <p:txBody>
          <a:bodyPr lIns="91440" tIns="45720" rIns="91440" bIns="45720" anchor="t"/>
          <a:lstStyle/>
          <a:p>
            <a:pPr marL="0" indent="0">
              <a:buNone/>
            </a:pPr>
            <a:r>
              <a:rPr lang="en-US" sz="1800" b="1" dirty="0"/>
              <a:t>Mô </a:t>
            </a:r>
            <a:r>
              <a:rPr lang="en-US" sz="1800" b="1" dirty="0" err="1"/>
              <a:t>tả</a:t>
            </a:r>
            <a:r>
              <a:rPr lang="en-US" sz="1800" b="1" dirty="0"/>
              <a:t> </a:t>
            </a:r>
            <a:r>
              <a:rPr lang="en-US" sz="1800" b="1" dirty="0" err="1"/>
              <a:t>Cấu</a:t>
            </a:r>
            <a:r>
              <a:rPr lang="en-US" sz="1800" b="1" dirty="0"/>
              <a:t> Trúc Node</a:t>
            </a:r>
          </a:p>
        </p:txBody>
      </p:sp>
      <p:sp>
        <p:nvSpPr>
          <p:cNvPr id="4" name="Slide Number Placeholder 3">
            <a:extLst>
              <a:ext uri="{FF2B5EF4-FFF2-40B4-BE49-F238E27FC236}">
                <a16:creationId xmlns:a16="http://schemas.microsoft.com/office/drawing/2014/main" id="{857F3DA9-8CAB-AD33-3BAD-B291277E23DD}"/>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6" name="TextBox 5">
            <a:extLst>
              <a:ext uri="{FF2B5EF4-FFF2-40B4-BE49-F238E27FC236}">
                <a16:creationId xmlns:a16="http://schemas.microsoft.com/office/drawing/2014/main" id="{4DC1E09F-15A2-3490-F5C0-156F33005098}"/>
              </a:ext>
            </a:extLst>
          </p:cNvPr>
          <p:cNvSpPr txBox="1"/>
          <p:nvPr/>
        </p:nvSpPr>
        <p:spPr>
          <a:xfrm>
            <a:off x="5896947" y="1120101"/>
            <a:ext cx="6295053" cy="3416320"/>
          </a:xfrm>
          <a:prstGeom prst="rect">
            <a:avLst/>
          </a:prstGeom>
          <a:noFill/>
        </p:spPr>
        <p:txBody>
          <a:bodyPr wrap="square" lIns="91440" tIns="45720" rIns="91440" bIns="45720" rtlCol="0" anchor="t">
            <a:spAutoFit/>
          </a:bodyPr>
          <a:lstStyle/>
          <a:p>
            <a:pPr marL="0" indent="0">
              <a:buNone/>
            </a:pPr>
            <a:r>
              <a:rPr lang="vi-VN" sz="1800" dirty="0">
                <a:latin typeface="Lato" panose="020F0502020204030203" pitchFamily="34" charset="0"/>
                <a:ea typeface="Lato" panose="020F0502020204030203" pitchFamily="34" charset="0"/>
                <a:cs typeface="Lato" panose="020F0502020204030203" pitchFamily="34" charset="0"/>
              </a:rPr>
              <a:t>Các thành phần trong Node:</a:t>
            </a:r>
          </a:p>
          <a:p>
            <a:pPr marL="285750" indent="-285750">
              <a:buFont typeface="Arial" panose="020B0604020202020204" pitchFamily="34" charset="0"/>
              <a:buChar char="•"/>
            </a:pPr>
            <a:r>
              <a:rPr lang="vi-VN" sz="1800" dirty="0">
                <a:latin typeface="Lato" panose="020F0502020204030203" pitchFamily="34" charset="0"/>
                <a:ea typeface="Lato" panose="020F0502020204030203" pitchFamily="34" charset="0"/>
                <a:cs typeface="Lato" panose="020F0502020204030203" pitchFamily="34" charset="0"/>
              </a:rPr>
              <a:t>name: </a:t>
            </a:r>
            <a:r>
              <a:rPr lang="vi-VN" dirty="0">
                <a:latin typeface="Lato" panose="020F0502020204030203" pitchFamily="34" charset="0"/>
                <a:ea typeface="Lato" panose="020F0502020204030203" pitchFamily="34" charset="0"/>
                <a:cs typeface="Lato" panose="020F0502020204030203" pitchFamily="34" charset="0"/>
              </a:rPr>
              <a:t>Tên thư mục/tệp</a:t>
            </a:r>
          </a:p>
          <a:p>
            <a:pPr marL="285750" indent="-285750">
              <a:buFont typeface="Arial" panose="020B0604020202020204" pitchFamily="34" charset="0"/>
              <a:buChar char="•"/>
            </a:pPr>
            <a:r>
              <a:rPr lang="vi-VN" sz="1800" dirty="0">
                <a:latin typeface="Lato" panose="020F0502020204030203" pitchFamily="34" charset="0"/>
                <a:ea typeface="Lato" panose="020F0502020204030203" pitchFamily="34" charset="0"/>
                <a:cs typeface="Lato" panose="020F0502020204030203" pitchFamily="34" charset="0"/>
              </a:rPr>
              <a:t>isFile:</a:t>
            </a:r>
            <a:r>
              <a:rPr lang="vi-VN" dirty="0">
                <a:latin typeface="Lato" panose="020F0502020204030203" pitchFamily="34" charset="0"/>
                <a:ea typeface="Lato" panose="020F0502020204030203" pitchFamily="34" charset="0"/>
                <a:cs typeface="Lato" panose="020F0502020204030203" pitchFamily="34" charset="0"/>
              </a:rPr>
              <a:t> Phân biệt thư mục/tệp </a:t>
            </a:r>
          </a:p>
          <a:p>
            <a:pPr marL="742950" lvl="1" indent="-285750">
              <a:buFont typeface="Courier New" panose="02070309020205020404" pitchFamily="49" charset="0"/>
              <a:buChar char="o"/>
            </a:pPr>
            <a:r>
              <a:rPr lang="vi-VN" dirty="0">
                <a:latin typeface="Lato" panose="020F0502020204030203" pitchFamily="34" charset="0"/>
                <a:ea typeface="Lato" panose="020F0502020204030203" pitchFamily="34" charset="0"/>
                <a:cs typeface="Lato" panose="020F0502020204030203" pitchFamily="34" charset="0"/>
              </a:rPr>
              <a:t>1: Node là một tệp.</a:t>
            </a:r>
          </a:p>
          <a:p>
            <a:pPr marL="742950" lvl="1" indent="-285750">
              <a:buFont typeface="Courier New" panose="02070309020205020404" pitchFamily="49" charset="0"/>
              <a:buChar char="o"/>
            </a:pPr>
            <a:r>
              <a:rPr lang="en-US" dirty="0">
                <a:latin typeface="Lato" panose="020F0502020204030203" pitchFamily="34" charset="0"/>
                <a:ea typeface="Lato" panose="020F0502020204030203" pitchFamily="34" charset="0"/>
                <a:cs typeface="Lato" panose="020F0502020204030203" pitchFamily="34" charset="0"/>
              </a:rPr>
              <a:t>0</a:t>
            </a:r>
            <a:r>
              <a:rPr lang="vi-VN" dirty="0">
                <a:latin typeface="Lato" panose="020F0502020204030203" pitchFamily="34" charset="0"/>
                <a:ea typeface="Lato" panose="020F0502020204030203" pitchFamily="34" charset="0"/>
                <a:cs typeface="Lato" panose="020F0502020204030203" pitchFamily="34" charset="0"/>
              </a:rPr>
              <a:t>: Node là một thư mục.</a:t>
            </a:r>
          </a:p>
          <a:p>
            <a:r>
              <a:rPr lang="vi-VN" sz="1800" dirty="0">
                <a:latin typeface="Lato" panose="020F0502020204030203" pitchFamily="34" charset="0"/>
                <a:ea typeface="Lato" panose="020F0502020204030203" pitchFamily="34" charset="0"/>
                <a:cs typeface="Lato" panose="020F0502020204030203" pitchFamily="34" charset="0"/>
              </a:rPr>
              <a:t>•</a:t>
            </a:r>
            <a:r>
              <a:rPr lang="vi-VN" dirty="0">
                <a:latin typeface="Lato" panose="020F0502020204030203" pitchFamily="34" charset="0"/>
                <a:ea typeface="Lato" panose="020F0502020204030203" pitchFamily="34" charset="0"/>
                <a:cs typeface="Lato" panose="020F0502020204030203" pitchFamily="34" charset="0"/>
              </a:rPr>
              <a:t>   </a:t>
            </a:r>
            <a:r>
              <a:rPr lang="vi-VN" sz="1800" dirty="0">
                <a:latin typeface="Lato" panose="020F0502020204030203" pitchFamily="34" charset="0"/>
                <a:ea typeface="Lato" panose="020F0502020204030203" pitchFamily="34" charset="0"/>
                <a:cs typeface="Lato" panose="020F0502020204030203" pitchFamily="34" charset="0"/>
              </a:rPr>
              <a:t>path: </a:t>
            </a:r>
            <a:r>
              <a:rPr lang="vi-VN" dirty="0">
                <a:latin typeface="Lato" panose="020F0502020204030203" pitchFamily="34" charset="0"/>
                <a:ea typeface="Lato" panose="020F0502020204030203" pitchFamily="34" charset="0"/>
                <a:cs typeface="Lato" panose="020F0502020204030203" pitchFamily="34" charset="0"/>
              </a:rPr>
              <a:t>Đường dẫn tới thư mục/tệp</a:t>
            </a:r>
          </a:p>
          <a:p>
            <a:pPr marL="742950" lvl="1" indent="-285750">
              <a:buFont typeface="Courier New" panose="02070309020205020404" pitchFamily="49" charset="0"/>
              <a:buChar char="o"/>
            </a:pPr>
            <a:r>
              <a:rPr lang="vi-VN" dirty="0">
                <a:latin typeface="Lato" panose="020F0502020204030203" pitchFamily="34" charset="0"/>
                <a:ea typeface="Lato" panose="020F0502020204030203" pitchFamily="34" charset="0"/>
                <a:cs typeface="Lato" panose="020F0502020204030203" pitchFamily="34" charset="0"/>
              </a:rPr>
              <a:t>Ví dụ: /This PC/Documents/Work/Project.</a:t>
            </a:r>
          </a:p>
          <a:p>
            <a:pPr marL="285750" indent="-285750">
              <a:buFont typeface="Arial" panose="020B0604020202020204" pitchFamily="34" charset="0"/>
              <a:buChar char="•"/>
            </a:pPr>
            <a:r>
              <a:rPr lang="vi-VN" sz="1800" dirty="0">
                <a:latin typeface="Lato" panose="020F0502020204030203" pitchFamily="34" charset="0"/>
                <a:ea typeface="Lato" panose="020F0502020204030203" pitchFamily="34" charset="0"/>
                <a:cs typeface="Lato" panose="020F0502020204030203" pitchFamily="34" charset="0"/>
              </a:rPr>
              <a:t>sibling: Trỏ tới node "anh/em" ngang cấp để tổ chức danh sách liên kết các node con của cùng một cha.</a:t>
            </a:r>
            <a:endParaRPr lang="vi-VN"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vi-VN" sz="1800" dirty="0">
                <a:latin typeface="Lato" panose="020F0502020204030203" pitchFamily="34" charset="0"/>
                <a:ea typeface="Lato" panose="020F0502020204030203" pitchFamily="34" charset="0"/>
                <a:cs typeface="Lato" panose="020F0502020204030203" pitchFamily="34" charset="0"/>
              </a:rPr>
              <a:t>child: Trỏ tới danh sách các node con, giúp tổ chức cấu trúc phân cấp dạng cây.</a:t>
            </a:r>
          </a:p>
          <a:p>
            <a:r>
              <a:rPr lang="vi-VN" dirty="0">
                <a:latin typeface="Lato" panose="020F0502020204030203" pitchFamily="34" charset="0"/>
                <a:ea typeface="Lato" panose="020F0502020204030203" pitchFamily="34" charset="0"/>
                <a:cs typeface="Lato" panose="020F0502020204030203" pitchFamily="34" charset="0"/>
              </a:rPr>
              <a:t>Độ lớn dữ liệu khai báo: 1120 bytes</a:t>
            </a:r>
          </a:p>
        </p:txBody>
      </p:sp>
      <p:pic>
        <p:nvPicPr>
          <p:cNvPr id="8" name="Picture 7">
            <a:extLst>
              <a:ext uri="{FF2B5EF4-FFF2-40B4-BE49-F238E27FC236}">
                <a16:creationId xmlns:a16="http://schemas.microsoft.com/office/drawing/2014/main" id="{8887AA9E-8176-41CF-3FB6-4ADDB0B75F7A}"/>
              </a:ext>
            </a:extLst>
          </p:cNvPr>
          <p:cNvPicPr>
            <a:picLocks noChangeAspect="1"/>
          </p:cNvPicPr>
          <p:nvPr/>
        </p:nvPicPr>
        <p:blipFill>
          <a:blip r:embed="rId2"/>
          <a:stretch>
            <a:fillRect/>
          </a:stretch>
        </p:blipFill>
        <p:spPr>
          <a:xfrm>
            <a:off x="483812" y="2118560"/>
            <a:ext cx="5268060" cy="1971950"/>
          </a:xfrm>
          <a:prstGeom prst="rect">
            <a:avLst/>
          </a:prstGeom>
        </p:spPr>
      </p:pic>
    </p:spTree>
    <p:extLst>
      <p:ext uri="{BB962C8B-B14F-4D97-AF65-F5344CB8AC3E}">
        <p14:creationId xmlns:p14="http://schemas.microsoft.com/office/powerpoint/2010/main" val="37692092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2813</Words>
  <Application>Microsoft Office PowerPoint</Application>
  <PresentationFormat>Widescreen</PresentationFormat>
  <Paragraphs>323</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Courier New</vt:lpstr>
      <vt:lpstr>Lato</vt:lpstr>
      <vt:lpstr>Symbol</vt:lpstr>
      <vt:lpstr>Wingdings</vt:lpstr>
      <vt:lpstr>Office Theme</vt:lpstr>
      <vt:lpstr>PowerPoint Presentation</vt:lpstr>
      <vt:lpstr>PowerPoint Presentation</vt:lpstr>
      <vt:lpstr>Nội dung</vt:lpstr>
      <vt:lpstr>1. Lý do và động lực thực hiện</vt:lpstr>
      <vt:lpstr> Giới thiệu </vt:lpstr>
      <vt:lpstr>1. Giới thiệu</vt:lpstr>
      <vt:lpstr>2. Phương pháp thực hiện</vt:lpstr>
      <vt:lpstr>2. Phương pháp thực hiện</vt:lpstr>
      <vt:lpstr>2. Phương pháp thực hiện</vt:lpstr>
      <vt:lpstr>2. Phương pháp thực hiện</vt:lpstr>
      <vt:lpstr>2. Phương pháp thực hiện</vt:lpstr>
      <vt:lpstr>2. Phương pháp thực hiện</vt:lpstr>
      <vt:lpstr>2. Phương pháp thực hiện</vt:lpstr>
      <vt:lpstr>2. Phương pháp thực hiện</vt:lpstr>
      <vt:lpstr>2. Phương pháp thực hiện</vt:lpstr>
      <vt:lpstr>2. Phương pháp thực hiện</vt:lpstr>
      <vt:lpstr>2. Phương pháp thực hiện</vt:lpstr>
      <vt:lpstr>3. Triển khai cài đặt</vt:lpstr>
      <vt:lpstr>4. Kết quả thực nghiệm</vt:lpstr>
      <vt:lpstr>4. Kết quả thực nghiệm</vt:lpstr>
      <vt:lpstr>4. Kết quả thực nghiệm</vt:lpstr>
      <vt:lpstr>4. Kết quả thực nghiệm</vt:lpstr>
      <vt:lpstr>5. Kết luận</vt:lpstr>
      <vt:lpstr>5. 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Tran Quang Khai 20233457</cp:lastModifiedBy>
  <cp:revision>121</cp:revision>
  <dcterms:created xsi:type="dcterms:W3CDTF">2021-05-28T04:32:29Z</dcterms:created>
  <dcterms:modified xsi:type="dcterms:W3CDTF">2024-12-26T17:48:54Z</dcterms:modified>
</cp:coreProperties>
</file>